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</p:sldIdLst>
  <p:sldSz cx="9144000" cy="5143500" type="screen16x9"/>
  <p:notesSz cx="6858000" cy="9144000"/>
  <p:embeddedFontLst>
    <p:embeddedFont>
      <p:font typeface="Georgia" panose="02040502050405020303" pitchFamily="18" charset="0"/>
      <p:regular r:id="rId166"/>
      <p:bold r:id="rId167"/>
      <p:italic r:id="rId168"/>
      <p:boldItalic r:id="rId169"/>
    </p:embeddedFont>
    <p:embeddedFont>
      <p:font typeface="Helvetica Neue Light" panose="020B0604020202020204" charset="0"/>
      <p:regular r:id="rId170"/>
      <p:bold r:id="rId171"/>
      <p:italic r:id="rId172"/>
      <p:boldItalic r:id="rId173"/>
    </p:embeddedFont>
    <p:embeddedFont>
      <p:font typeface="Roboto" panose="02000000000000000000" pitchFamily="2" charset="0"/>
      <p:regular r:id="rId174"/>
      <p:bold r:id="rId175"/>
      <p:italic r:id="rId176"/>
      <p:boldItalic r:id="rId177"/>
    </p:embeddedFont>
    <p:embeddedFont>
      <p:font typeface="Roboto Light" panose="02000000000000000000" pitchFamily="2" charset="0"/>
      <p:regular r:id="rId178"/>
      <p:bold r:id="rId179"/>
      <p:italic r:id="rId180"/>
      <p:boldItalic r:id="rId181"/>
    </p:embeddedFont>
    <p:embeddedFont>
      <p:font typeface="Roboto Medium" panose="02000000000000000000" pitchFamily="2" charset="0"/>
      <p:regular r:id="rId182"/>
      <p:bold r:id="rId183"/>
      <p:italic r:id="rId184"/>
      <p:boldItalic r:id="rId18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9" d="100"/>
          <a:sy n="129" d="100"/>
        </p:scale>
        <p:origin x="1104" y="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font" Target="fonts/font5.fntdata"/><Relationship Id="rId191" Type="http://schemas.openxmlformats.org/officeDocument/2006/relationships/customXml" Target="../customXml/item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font" Target="fonts/font16.fntdata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font" Target="fonts/font6.fntdata"/><Relationship Id="rId192" Type="http://schemas.openxmlformats.org/officeDocument/2006/relationships/customXml" Target="../customXml/item2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font" Target="fonts/font17.fntdata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font" Target="fonts/font7.fntdata"/><Relationship Id="rId193" Type="http://schemas.openxmlformats.org/officeDocument/2006/relationships/customXml" Target="../customXml/item3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font" Target="fonts/font2.fntdata"/><Relationship Id="rId18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font" Target="fonts/font1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font" Target="fonts/font13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font" Target="fonts/font19.fntdata"/><Relationship Id="rId189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font" Target="fonts/font9.fntdata"/><Relationship Id="rId179" Type="http://schemas.openxmlformats.org/officeDocument/2006/relationships/font" Target="fonts/font14.fntdata"/><Relationship Id="rId190" Type="http://schemas.microsoft.com/office/2016/11/relationships/changesInfo" Target="changesInfos/changesInfo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font" Target="fonts/font4.fntdata"/><Relationship Id="rId185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font" Target="fonts/font15.fntdata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font" Target="fonts/font10.fntdata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notesMaster" Target="notesMasters/notesMaster1.xml"/><Relationship Id="rId186" Type="http://schemas.openxmlformats.org/officeDocument/2006/relationships/presProps" Target="presProps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font" Target="fonts/font11.fntdata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font" Target="fonts/font1.fntdata"/><Relationship Id="rId18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font" Target="fonts/font12.fntdata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liana Mandirola" userId="44f72f99-3d9e-4cca-8a2d-df695b282751" providerId="ADAL" clId="{8BBEA9AF-0040-4F86-88E4-A9BEC678955F}"/>
    <pc:docChg chg="modSld">
      <pc:chgData name="Giuliana Mandirola" userId="44f72f99-3d9e-4cca-8a2d-df695b282751" providerId="ADAL" clId="{8BBEA9AF-0040-4F86-88E4-A9BEC678955F}" dt="2025-05-20T15:52:28.022" v="0" actId="1076"/>
      <pc:docMkLst>
        <pc:docMk/>
      </pc:docMkLst>
      <pc:sldChg chg="modSp mod">
        <pc:chgData name="Giuliana Mandirola" userId="44f72f99-3d9e-4cca-8a2d-df695b282751" providerId="ADAL" clId="{8BBEA9AF-0040-4F86-88E4-A9BEC678955F}" dt="2025-05-20T15:52:28.022" v="0" actId="1076"/>
        <pc:sldMkLst>
          <pc:docMk/>
          <pc:sldMk cId="0" sldId="317"/>
        </pc:sldMkLst>
        <pc:spChg chg="mod">
          <ac:chgData name="Giuliana Mandirola" userId="44f72f99-3d9e-4cca-8a2d-df695b282751" providerId="ADAL" clId="{8BBEA9AF-0040-4F86-88E4-A9BEC678955F}" dt="2025-05-20T15:52:28.022" v="0" actId="1076"/>
          <ac:spMkLst>
            <pc:docMk/>
            <pc:sldMk cId="0" sldId="317"/>
            <ac:spMk id="90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0d9b97fa0f_0_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0d9b97fa0f_0_3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g31a2e9adfa7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8" name="Google Shape;1338;g31a2e9adfa7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" name="Google Shape;1366;g31a2e9adfa7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7" name="Google Shape;1367;g31a2e9adfa7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" name="Google Shape;1397;g31a2e9adfa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8" name="Google Shape;1398;g31a2e9adfa7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Google Shape;1408;g31a2e9adfa7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9" name="Google Shape;1409;g31a2e9adfa7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Google Shape;1417;g31a2e9adfa7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8" name="Google Shape;1418;g31a2e9adfa7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" name="Google Shape;1427;g31a2e9adfa7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8" name="Google Shape;1428;g31a2e9adfa7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g31a2e9adfa7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6" name="Google Shape;1436;g31a2e9adfa7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31a2e9adfa7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31a2e9adfa7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" name="Google Shape;1498;g31a2e9adfa7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9" name="Google Shape;1499;g31a2e9adfa7_0_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" name="Google Shape;1509;g31a2e9adfa7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0" name="Google Shape;1510;g31a2e9adfa7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0d9b97fa0f_0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0d9b97fa0f_0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" name="Google Shape;1518;g31a2e9adfa7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9" name="Google Shape;1519;g31a2e9adfa7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" name="Google Shape;1528;g31a2e9adfa7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9" name="Google Shape;1529;g31a2e9adfa7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" name="Google Shape;1536;g31a2e9adfa7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7" name="Google Shape;1537;g31a2e9adfa7_0_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g31a2e9adfa7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9" name="Google Shape;1549;g31a2e9adfa7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" name="Google Shape;1559;g31a2e9adfa7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0" name="Google Shape;1560;g31a2e9adfa7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" name="Google Shape;1567;g31a2e9adfa7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8" name="Google Shape;1568;g31a2e9adfa7_0_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" name="Google Shape;1575;g31a2e9adfa7_0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6" name="Google Shape;1576;g31a2e9adfa7_0_2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4" name="Google Shape;1604;g31a2e9adfa7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5" name="Google Shape;1605;g31a2e9adfa7_0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g31a2e9adfa7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6" name="Google Shape;1636;g31a2e9adfa7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" name="Google Shape;1646;g31a2e9adfa7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7" name="Google Shape;1647;g31a2e9adfa7_0_2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0d9b97fa0f_0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0d9b97fa0f_0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5" name="Google Shape;1655;g31a2e9adfa7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6" name="Google Shape;1656;g31a2e9adfa7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5" name="Google Shape;1665;g31a2e9adfa7_0_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6" name="Google Shape;1666;g31a2e9adfa7_0_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3" name="Google Shape;1673;g31a2e9adfa7_0_3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4" name="Google Shape;1674;g31a2e9adfa7_0_3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6" name="Google Shape;1706;g31a2e9adfa7_0_3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7" name="Google Shape;1707;g31a2e9adfa7_0_3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9" name="Google Shape;1739;g31a2e9adfa7_0_3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0" name="Google Shape;1740;g31a2e9adfa7_0_3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0" name="Google Shape;1750;g31a2e9adfa7_0_3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1" name="Google Shape;1751;g31a2e9adfa7_0_3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9" name="Google Shape;1759;g31a2e9adfa7_0_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0" name="Google Shape;1760;g31a2e9adfa7_0_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9" name="Google Shape;1769;g31a2e9adfa7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0" name="Google Shape;1770;g31a2e9adfa7_0_4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7" name="Google Shape;1777;g31a2e9adfa7_0_4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8" name="Google Shape;1778;g31a2e9adfa7_0_4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Google Shape;1790;g31a2e9adfa7_0_4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1" name="Google Shape;1791;g31a2e9adfa7_0_4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0c0ba071a7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0c0ba071a7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0" name="Google Shape;1800;g31a2e9adfa7_0_4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1" name="Google Shape;1801;g31a2e9adfa7_0_4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8" name="Google Shape;1808;g31a2e9adfa7_0_4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9" name="Google Shape;1809;g31a2e9adfa7_0_4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6" name="Google Shape;1816;g31a2e9adfa7_0_4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7" name="Google Shape;1817;g31a2e9adfa7_0_4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9" name="Google Shape;1849;g31a2e9adfa7_0_4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0" name="Google Shape;1850;g31a2e9adfa7_0_4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" name="Google Shape;1884;g31a2e9adfa7_0_5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5" name="Google Shape;1885;g31a2e9adfa7_0_5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" name="Google Shape;1894;g31a2e9adfa7_0_5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5" name="Google Shape;1895;g31a2e9adfa7_0_5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3" name="Google Shape;1903;g31a2e9adfa7_0_5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4" name="Google Shape;1904;g31a2e9adfa7_0_5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3" name="Google Shape;1913;g31a2e9adfa7_0_5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4" name="Google Shape;1914;g31a2e9adfa7_0_5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1" name="Google Shape;1921;g31a2e9adfa7_0_5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2" name="Google Shape;1922;g31a2e9adfa7_0_5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2" name="Google Shape;1952;g31a2e9adfa7_0_5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3" name="Google Shape;1953;g31a2e9adfa7_0_5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0c0ba071a7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0c0ba071a7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5" name="Google Shape;1985;g31a2e9adfa7_0_6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6" name="Google Shape;1986;g31a2e9adfa7_0_6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5" name="Google Shape;1995;g31a2e9adfa7_0_6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6" name="Google Shape;1996;g31a2e9adfa7_0_6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4" name="Google Shape;2004;g31a2e9adfa7_0_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5" name="Google Shape;2005;g31a2e9adfa7_0_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4" name="Google Shape;2014;g31a2e9adfa7_0_6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5" name="Google Shape;2015;g31a2e9adfa7_0_6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2" name="Google Shape;2022;g31a2e9adfa7_0_6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3" name="Google Shape;2023;g31a2e9adfa7_0_6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5" name="Google Shape;2035;g31a2e9adfa7_0_6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6" name="Google Shape;2036;g31a2e9adfa7_0_6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5" name="Google Shape;2045;g31a2e9adfa7_0_6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6" name="Google Shape;2046;g31a2e9adfa7_0_6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Google Shape;2053;g31a2e9adfa7_0_6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4" name="Google Shape;2054;g31a2e9adfa7_0_6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Google Shape;2061;g31a2e9adfa7_0_6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2" name="Google Shape;2062;g31a2e9adfa7_0_6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Google Shape;2069;g31a2e9adfa7_0_6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0" name="Google Shape;2070;g31a2e9adfa7_0_6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0c0ba071a7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0c0ba071a7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Google Shape;2098;g31a2e9adfa7_0_7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Google Shape;2099;g31a2e9adfa7_0_7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" name="Google Shape;2129;g31a2e9adfa7_0_7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0" name="Google Shape;2130;g31a2e9adfa7_0_7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9" name="Google Shape;2139;g31a2e9adfa7_0_7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0" name="Google Shape;2140;g31a2e9adfa7_0_7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8" name="Google Shape;2148;g31a2e9adfa7_0_7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9" name="Google Shape;2149;g31a2e9adfa7_0_7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Google Shape;2158;g31a2e9adfa7_0_7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9" name="Google Shape;2159;g31a2e9adfa7_0_7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6" name="Google Shape;2166;g31a2e9adfa7_0_7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7" name="Google Shape;2167;g31a2e9adfa7_0_7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Google Shape;2195;g31a2e9adfa7_0_8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6" name="Google Shape;2196;g31a2e9adfa7_0_8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8" name="Google Shape;2228;g31a2e9adfa7_0_8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9" name="Google Shape;2229;g31a2e9adfa7_0_8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8" name="Google Shape;2238;g31a2e9adfa7_0_8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9" name="Google Shape;2239;g31a2e9adfa7_0_8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7" name="Google Shape;2247;g31a2e9adfa7_0_8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8" name="Google Shape;2248;g31a2e9adfa7_0_8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0c0ba071a7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30c0ba071a7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7" name="Google Shape;2257;g31675a3968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8" name="Google Shape;2258;g31675a3968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9" name="Google Shape;2269;g3161594c1f7_0_7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0" name="Google Shape;2270;g3161594c1f7_0_7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2" name="Google Shape;2282;g3371ada8fe5_2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3" name="Google Shape;2283;g3371ada8fe5_2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" name="Google Shape;2293;g3371ada8fe5_2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4" name="Google Shape;2294;g3371ada8fe5_2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0d9b97fa0f_0_4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0d9b97fa0f_0_4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161594c1f7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161594c1f7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161594c1f7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161594c1f7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0c0ba071a7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0c0ba071a7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2993db074f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2993db074f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371ada8fe5_2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3371ada8fe5_2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1a2e9adfa7_0_8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31a2e9adfa7_0_8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3161594c1f7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3161594c1f7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161594c1f7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3161594c1f7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161594c1f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3161594c1f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340e93c107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3340e93c107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3395859cea1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3395859cea1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3340e93c10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3340e93c107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337ed4e2826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337ed4e2826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0d9b97fa0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0d9b97fa0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371ada8fe5_2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3371ada8fe5_2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33fca45a48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33fca45a48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33fca45a48d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33fca45a48d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0c0ba071a7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30c0ba071a7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30c0ba071a7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Google Shape;473;g30c0ba071a7_0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30c0ba071a7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30c0ba071a7_0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30f1eed141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30f1eed141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3161594c1f7_0_2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" name="Google Shape;504;g3161594c1f7_0_2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304bc23164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Google Shape;513;g304bc23164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31ba542f870_2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31ba542f870_2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0d9b97fa0f_0_3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0d9b97fa0f_0_3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3161594c1f7_0_3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5" name="Google Shape;585;g3161594c1f7_0_3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3161594c1f7_0_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6" name="Google Shape;596;g3161594c1f7_0_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321a4bc1f9d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321a4bc1f9d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31624cfd31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Google Shape;617;g31624cfd31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3340e93c10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7" name="Google Shape;627;g3340e93c10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g304bc23164e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0" name="Google Shape;640;g304bc23164e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3421a003b3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3421a003b3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321a79ab212_1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g321a79ab212_1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321a79ab212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g321a79ab212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g321a79ab212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Google Shape;734;g321a79ab212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0d9b97fa0f_0_2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0d9b97fa0f_0_2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321a79ab212_1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Google Shape;747;g321a79ab212_1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21a79ab212_1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21a79ab212_1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321a79ab212_1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321a79ab212_1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33fca45a48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33fca45a48d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g33fca45a48d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8" name="Google Shape;788;g33fca45a48d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g30c0ba071a7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7" name="Google Shape;797;g30c0ba071a7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30f401c57fd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" name="Google Shape;805;g30f401c57fd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30f401c57fd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30f401c57fd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g30f1eed141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9" name="Google Shape;829;g30f1eed1413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g3161594c1f7_0_4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7" name="Google Shape;837;g3161594c1f7_0_4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0d9b97fa0f_0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0d9b97fa0f_0_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g3161594c1f7_0_4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6" name="Google Shape;846;g3161594c1f7_0_4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g31ba542f870_2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1" name="Google Shape;881;g31ba542f870_2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g304d3507b6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4" name="Google Shape;894;g304d3507b6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g3161594c1f7_0_5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8" name="Google Shape;918;g3161594c1f7_0_5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g349533d8cfe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7" name="Google Shape;927;g349533d8cfe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g3161594c1f7_0_5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7" name="Google Shape;937;g3161594c1f7_0_5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g349533d8cfe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6" name="Google Shape;946;g349533d8cfe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g349533d8cfe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5" name="Google Shape;955;g349533d8cfe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g349533d8cfe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4" name="Google Shape;964;g349533d8cfe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g3161594c1f7_0_5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6" name="Google Shape;976;g3161594c1f7_0_5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0d9b97fa0f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0d9b97fa0f_0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g30c0ba071a7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6" name="Google Shape;986;g30c0ba071a7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g30f401c57fd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4" name="Google Shape;994;g30f401c57fd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g30f401c57fd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7" name="Google Shape;1007;g30f401c57fd_0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g30c0ba071a7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7" name="Google Shape;1017;g30c0ba071a7_0_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g31a633baf3a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6" name="Google Shape;1026;g31a633baf3a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g3161594c1f7_0_3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4" name="Google Shape;1034;g3161594c1f7_0_3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g3161594c1f7_0_3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3" name="Google Shape;1043;g3161594c1f7_0_3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g31a2e9adfa7_0_9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4" name="Google Shape;1074;g31a2e9adfa7_0_9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g3161594c1f7_0_4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0" name="Google Shape;1090;g3161594c1f7_0_4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g3161594c1f7_0_4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0" name="Google Shape;1100;g3161594c1f7_0_4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0d9b97fa0f_0_2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0d9b97fa0f_0_2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g3161594c1f7_0_4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9" name="Google Shape;1109;g3161594c1f7_0_4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g30d9b97fa0f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9" name="Google Shape;1119;g30d9b97fa0f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g30dc84e4a2d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7" name="Google Shape;1127;g30dc84e4a2d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g322527b9a9a_3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5" name="Google Shape;1135;g322527b9a9a_3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Google Shape;1142;g322527b9a9a_3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3" name="Google Shape;1143;g322527b9a9a_3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g322527b9a9a_3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1" name="Google Shape;1151;g322527b9a9a_3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g322527b9a9a_3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9" name="Google Shape;1159;g322527b9a9a_3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g322527b9a9a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7" name="Google Shape;1167;g322527b9a9a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g30e9502b975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3" name="Google Shape;1183;g30e9502b975_1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g30d9b97fa0f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7" name="Google Shape;1197;g30d9b97fa0f_0_1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0d9b97fa0f_0_3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0d9b97fa0f_0_3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g30d9b97fa0f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5" name="Google Shape;1205;g30d9b97fa0f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g30d9b97fa0f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9" name="Google Shape;1219;g30d9b97fa0f_0_2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g30d9b97fa0f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0" name="Google Shape;1230;g30d9b97fa0f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g30c0ba071a7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1" name="Google Shape;1241;g30c0ba071a7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g349533d8cf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6" name="Google Shape;1256;g349533d8cf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g349533d8cfe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8" name="Google Shape;1288;g349533d8cfe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" name="Google Shape;1300;g349533d8cfe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1" name="Google Shape;1301;g349533d8cfe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Google Shape;1310;g349533d8cfe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1" name="Google Shape;1311;g349533d8cfe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g349533d8cfe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0" name="Google Shape;1320;g349533d8cfe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g31a2e9adfa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0" name="Google Shape;1330;g31a2e9adfa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g"/><Relationship Id="rId5" Type="http://schemas.openxmlformats.org/officeDocument/2006/relationships/image" Target="../media/image21.png"/><Relationship Id="rId4" Type="http://schemas.openxmlformats.org/officeDocument/2006/relationships/image" Target="../media/image7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13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14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16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6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19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9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22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23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g"/><Relationship Id="rId4" Type="http://schemas.openxmlformats.org/officeDocument/2006/relationships/image" Target="../media/image28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4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4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5.png"/><Relationship Id="rId4" Type="http://schemas.openxmlformats.org/officeDocument/2006/relationships/image" Target="../media/image7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6.png"/><Relationship Id="rId4" Type="http://schemas.openxmlformats.org/officeDocument/2006/relationships/image" Target="../media/image7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5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7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8.png"/><Relationship Id="rId4" Type="http://schemas.openxmlformats.org/officeDocument/2006/relationships/image" Target="../media/image7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9.png"/><Relationship Id="rId4" Type="http://schemas.openxmlformats.org/officeDocument/2006/relationships/image" Target="../media/image7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7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jp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0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1.png"/><Relationship Id="rId4" Type="http://schemas.openxmlformats.org/officeDocument/2006/relationships/image" Target="../media/image7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2.png"/><Relationship Id="rId4" Type="http://schemas.openxmlformats.org/officeDocument/2006/relationships/image" Target="../media/image7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1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3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3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4.png"/><Relationship Id="rId4" Type="http://schemas.openxmlformats.org/officeDocument/2006/relationships/image" Target="../media/image7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5.png"/><Relationship Id="rId4" Type="http://schemas.openxmlformats.org/officeDocument/2006/relationships/image" Target="../media/image7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6.png"/><Relationship Id="rId4" Type="http://schemas.openxmlformats.org/officeDocument/2006/relationships/image" Target="../media/image15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7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8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5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g"/><Relationship Id="rId5" Type="http://schemas.openxmlformats.org/officeDocument/2006/relationships/image" Target="../media/image4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g"/><Relationship Id="rId4" Type="http://schemas.openxmlformats.org/officeDocument/2006/relationships/image" Target="../media/image2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png"/><Relationship Id="rId4" Type="http://schemas.openxmlformats.org/officeDocument/2006/relationships/image" Target="../media/image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6.png"/><Relationship Id="rId4" Type="http://schemas.openxmlformats.org/officeDocument/2006/relationships/image" Target="../media/image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7.png"/><Relationship Id="rId4" Type="http://schemas.openxmlformats.org/officeDocument/2006/relationships/image" Target="../media/image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png"/><Relationship Id="rId4" Type="http://schemas.openxmlformats.org/officeDocument/2006/relationships/image" Target="../media/image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png"/><Relationship Id="rId4" Type="http://schemas.openxmlformats.org/officeDocument/2006/relationships/image" Target="../media/image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g"/><Relationship Id="rId5" Type="http://schemas.openxmlformats.org/officeDocument/2006/relationships/image" Target="../media/image21.png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7.png"/><Relationship Id="rId4" Type="http://schemas.openxmlformats.org/officeDocument/2006/relationships/image" Target="../media/image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3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1.jpg"/><Relationship Id="rId4" Type="http://schemas.openxmlformats.org/officeDocument/2006/relationships/image" Target="../media/image100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2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3.jp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7.png"/><Relationship Id="rId7" Type="http://schemas.openxmlformats.org/officeDocument/2006/relationships/image" Target="../media/image106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22.jpg"/><Relationship Id="rId9" Type="http://schemas.openxmlformats.org/officeDocument/2006/relationships/hyperlink" Target="http://www.elles-hellen.nl" TargetMode="Externa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9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0.png"/><Relationship Id="rId4" Type="http://schemas.openxmlformats.org/officeDocument/2006/relationships/image" Target="../media/image7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1.png"/><Relationship Id="rId4" Type="http://schemas.openxmlformats.org/officeDocument/2006/relationships/image" Target="../media/image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0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l="26825"/>
          <a:stretch/>
        </p:blipFill>
        <p:spPr>
          <a:xfrm>
            <a:off x="0" y="476250"/>
            <a:ext cx="6691224" cy="419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 rotWithShape="1">
          <a:blip r:embed="rId4">
            <a:alphaModFix/>
          </a:blip>
          <a:srcRect l="382" t="3073" r="1645" b="3503"/>
          <a:stretch/>
        </p:blipFill>
        <p:spPr>
          <a:xfrm>
            <a:off x="0" y="229725"/>
            <a:ext cx="9144002" cy="4684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96350" y="464813"/>
            <a:ext cx="205725" cy="164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6843625" y="362450"/>
            <a:ext cx="2107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thebrandscapeagency.com</a:t>
            </a:r>
            <a:endParaRPr sz="1200" b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 rotWithShape="1">
          <a:blip r:embed="rId6">
            <a:alphaModFix/>
          </a:blip>
          <a:srcRect r="13329"/>
          <a:stretch/>
        </p:blipFill>
        <p:spPr>
          <a:xfrm>
            <a:off x="3348625" y="3161100"/>
            <a:ext cx="5795374" cy="52715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3511100" y="3268575"/>
            <a:ext cx="61080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latin typeface="Roboto"/>
                <a:ea typeface="Roboto"/>
                <a:cs typeface="Roboto"/>
                <a:sym typeface="Roboto"/>
              </a:rPr>
              <a:t>Project Deck</a:t>
            </a:r>
            <a:r>
              <a:rPr lang="nl" sz="10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nl" sz="1000">
                <a:solidFill>
                  <a:srgbClr val="6885FF"/>
                </a:solidFill>
                <a:latin typeface="Roboto"/>
                <a:ea typeface="Roboto"/>
                <a:cs typeface="Roboto"/>
                <a:sym typeface="Roboto"/>
              </a:rPr>
              <a:t>| </a:t>
            </a:r>
            <a:r>
              <a:rPr lang="nl" sz="10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Nilfisk</a:t>
            </a:r>
            <a:r>
              <a:rPr lang="nl" sz="1000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nl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2025  </a:t>
            </a:r>
            <a:r>
              <a:rPr lang="nl" sz="1000">
                <a:solidFill>
                  <a:srgbClr val="6885FF"/>
                </a:solidFill>
                <a:latin typeface="Roboto"/>
                <a:ea typeface="Roboto"/>
                <a:cs typeface="Roboto"/>
                <a:sym typeface="Roboto"/>
              </a:rPr>
              <a:t>| </a:t>
            </a:r>
            <a:r>
              <a:rPr lang="nl" sz="10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London </a:t>
            </a:r>
            <a:r>
              <a:rPr lang="nl" sz="1000">
                <a:solidFill>
                  <a:srgbClr val="6885FF"/>
                </a:solidFill>
                <a:latin typeface="Roboto"/>
                <a:ea typeface="Roboto"/>
                <a:cs typeface="Roboto"/>
                <a:sym typeface="Roboto"/>
              </a:rPr>
              <a:t>| </a:t>
            </a:r>
            <a:r>
              <a:rPr lang="nl" sz="10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Paris </a:t>
            </a:r>
            <a:r>
              <a:rPr lang="nl" sz="1000">
                <a:solidFill>
                  <a:srgbClr val="6885FF"/>
                </a:solidFill>
                <a:latin typeface="Roboto"/>
                <a:ea typeface="Roboto"/>
                <a:cs typeface="Roboto"/>
                <a:sym typeface="Roboto"/>
              </a:rPr>
              <a:t>| </a:t>
            </a:r>
            <a:r>
              <a:rPr lang="nl" sz="10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Milan </a:t>
            </a:r>
            <a:r>
              <a:rPr lang="nl" sz="1000">
                <a:solidFill>
                  <a:srgbClr val="6885FF"/>
                </a:solidFill>
                <a:latin typeface="Roboto"/>
                <a:ea typeface="Roboto"/>
                <a:cs typeface="Roboto"/>
                <a:sym typeface="Roboto"/>
              </a:rPr>
              <a:t>| </a:t>
            </a:r>
            <a:r>
              <a:rPr lang="nl" sz="10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Berlin - 21.01.2025</a:t>
            </a:r>
            <a:endParaRPr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000000"/>
                </a:solidFill>
              </a:rPr>
              <a:t> </a:t>
            </a:r>
            <a:r>
              <a:rPr lang="nl" sz="1000">
                <a:solidFill>
                  <a:srgbClr val="6885FF"/>
                </a:solidFill>
              </a:rPr>
              <a:t> </a:t>
            </a:r>
            <a:endParaRPr sz="1000">
              <a:solidFill>
                <a:srgbClr val="6885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 rotWithShape="1">
          <a:blip r:embed="rId7">
            <a:alphaModFix/>
          </a:blip>
          <a:srcRect b="22227"/>
          <a:stretch/>
        </p:blipFill>
        <p:spPr>
          <a:xfrm>
            <a:off x="6148525" y="1873075"/>
            <a:ext cx="2518374" cy="10070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1555" y="0"/>
            <a:ext cx="516244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91800" y="3235315"/>
            <a:ext cx="959644" cy="959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58225" y="1743875"/>
            <a:ext cx="3414098" cy="2275574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Realization 2024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62" name="Google Shape;162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29438" y="2115651"/>
            <a:ext cx="4866673" cy="1257049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" name="Google Shape;1340;p112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41" name="Google Shape;1341;p112"/>
          <p:cNvPicPr preferRelativeResize="0"/>
          <p:nvPr/>
        </p:nvPicPr>
        <p:blipFill rotWithShape="1">
          <a:blip r:embed="rId3">
            <a:alphaModFix/>
          </a:blip>
          <a:srcRect l="28054" r="27408"/>
          <a:stretch/>
        </p:blipFill>
        <p:spPr>
          <a:xfrm rot="-5400000">
            <a:off x="2200663" y="166738"/>
            <a:ext cx="4340475" cy="499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2" name="Google Shape;1342;p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3" name="Google Shape;1343;p11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344" name="Google Shape;1344;p11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45" name="Google Shape;1345;p112"/>
          <p:cNvCxnSpPr/>
          <p:nvPr/>
        </p:nvCxnSpPr>
        <p:spPr>
          <a:xfrm>
            <a:off x="1720400" y="19050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6" name="Google Shape;1346;p112"/>
          <p:cNvCxnSpPr/>
          <p:nvPr/>
        </p:nvCxnSpPr>
        <p:spPr>
          <a:xfrm>
            <a:off x="5033050" y="25559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47" name="Google Shape;1347;p112"/>
          <p:cNvSpPr txBox="1"/>
          <p:nvPr/>
        </p:nvSpPr>
        <p:spPr>
          <a:xfrm>
            <a:off x="7062550" y="24020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48" name="Google Shape;1348;p112"/>
          <p:cNvCxnSpPr/>
          <p:nvPr/>
        </p:nvCxnSpPr>
        <p:spPr>
          <a:xfrm>
            <a:off x="1797350" y="28080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49" name="Google Shape;1349;p112"/>
          <p:cNvSpPr txBox="1"/>
          <p:nvPr/>
        </p:nvSpPr>
        <p:spPr>
          <a:xfrm>
            <a:off x="202850" y="26541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350" name="Google Shape;1350;p112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1" name="Google Shape;1351;p112"/>
          <p:cNvSpPr txBox="1"/>
          <p:nvPr/>
        </p:nvSpPr>
        <p:spPr>
          <a:xfrm>
            <a:off x="202850" y="4278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352" name="Google Shape;1352;p112"/>
          <p:cNvCxnSpPr/>
          <p:nvPr/>
        </p:nvCxnSpPr>
        <p:spPr>
          <a:xfrm>
            <a:off x="6185100" y="4354800"/>
            <a:ext cx="877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3" name="Google Shape;1353;p112"/>
          <p:cNvSpPr txBox="1"/>
          <p:nvPr/>
        </p:nvSpPr>
        <p:spPr>
          <a:xfrm>
            <a:off x="7062550" y="4200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354" name="Google Shape;1354;p112"/>
          <p:cNvSpPr txBox="1"/>
          <p:nvPr/>
        </p:nvSpPr>
        <p:spPr>
          <a:xfrm>
            <a:off x="-1366475" y="1709600"/>
            <a:ext cx="3000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1355" name="Google Shape;1355;p112"/>
          <p:cNvCxnSpPr/>
          <p:nvPr/>
        </p:nvCxnSpPr>
        <p:spPr>
          <a:xfrm>
            <a:off x="1720400" y="1225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6" name="Google Shape;1356;p112"/>
          <p:cNvSpPr txBox="1"/>
          <p:nvPr/>
        </p:nvSpPr>
        <p:spPr>
          <a:xfrm>
            <a:off x="-1366475" y="103010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1357" name="Google Shape;1357;p112"/>
          <p:cNvCxnSpPr/>
          <p:nvPr/>
        </p:nvCxnSpPr>
        <p:spPr>
          <a:xfrm rot="10800000" flipH="1">
            <a:off x="1797350" y="3427600"/>
            <a:ext cx="1591800" cy="3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8" name="Google Shape;1358;p112"/>
          <p:cNvSpPr txBox="1"/>
          <p:nvPr/>
        </p:nvSpPr>
        <p:spPr>
          <a:xfrm>
            <a:off x="202850" y="32770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359" name="Google Shape;1359;p112"/>
          <p:cNvCxnSpPr/>
          <p:nvPr/>
        </p:nvCxnSpPr>
        <p:spPr>
          <a:xfrm>
            <a:off x="6191950" y="1905000"/>
            <a:ext cx="870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0" name="Google Shape;1360;p112"/>
          <p:cNvSpPr txBox="1"/>
          <p:nvPr/>
        </p:nvSpPr>
        <p:spPr>
          <a:xfrm>
            <a:off x="7062550" y="17511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61" name="Google Shape;1361;p112"/>
          <p:cNvCxnSpPr/>
          <p:nvPr/>
        </p:nvCxnSpPr>
        <p:spPr>
          <a:xfrm>
            <a:off x="5842775" y="1107350"/>
            <a:ext cx="1203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2" name="Google Shape;1362;p112"/>
          <p:cNvSpPr txBox="1"/>
          <p:nvPr/>
        </p:nvSpPr>
        <p:spPr>
          <a:xfrm>
            <a:off x="7046625" y="953450"/>
            <a:ext cx="18069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Reusable items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(e.g. truss, storage, stages, fencing, bar, furniture, wooden divider, wall)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63" name="Google Shape;1363;p112"/>
          <p:cNvCxnSpPr/>
          <p:nvPr/>
        </p:nvCxnSpPr>
        <p:spPr>
          <a:xfrm>
            <a:off x="5458400" y="2982150"/>
            <a:ext cx="1604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4" name="Google Shape;1364;p112"/>
          <p:cNvSpPr txBox="1"/>
          <p:nvPr/>
        </p:nvSpPr>
        <p:spPr>
          <a:xfrm>
            <a:off x="7062550" y="28282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Google Shape;1369;p113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70" name="Google Shape;1370;p113"/>
          <p:cNvPicPr preferRelativeResize="0"/>
          <p:nvPr/>
        </p:nvPicPr>
        <p:blipFill rotWithShape="1">
          <a:blip r:embed="rId3">
            <a:alphaModFix/>
          </a:blip>
          <a:srcRect l="28054" r="27408"/>
          <a:stretch/>
        </p:blipFill>
        <p:spPr>
          <a:xfrm rot="-5400000">
            <a:off x="2200663" y="166738"/>
            <a:ext cx="4340475" cy="499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1" name="Google Shape;1371;p1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2" name="Google Shape;1372;p11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373" name="Google Shape;1373;p113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74" name="Google Shape;1374;p113"/>
          <p:cNvCxnSpPr/>
          <p:nvPr/>
        </p:nvCxnSpPr>
        <p:spPr>
          <a:xfrm>
            <a:off x="1720400" y="19050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5" name="Google Shape;1375;p113"/>
          <p:cNvCxnSpPr/>
          <p:nvPr/>
        </p:nvCxnSpPr>
        <p:spPr>
          <a:xfrm>
            <a:off x="5033050" y="25559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76" name="Google Shape;1376;p113"/>
          <p:cNvSpPr txBox="1"/>
          <p:nvPr/>
        </p:nvSpPr>
        <p:spPr>
          <a:xfrm>
            <a:off x="7062550" y="24020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77" name="Google Shape;1377;p113"/>
          <p:cNvCxnSpPr/>
          <p:nvPr/>
        </p:nvCxnSpPr>
        <p:spPr>
          <a:xfrm>
            <a:off x="1797350" y="28080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78" name="Google Shape;1378;p113"/>
          <p:cNvSpPr txBox="1"/>
          <p:nvPr/>
        </p:nvSpPr>
        <p:spPr>
          <a:xfrm>
            <a:off x="202850" y="26541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379" name="Google Shape;1379;p113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80" name="Google Shape;1380;p113"/>
          <p:cNvSpPr txBox="1"/>
          <p:nvPr/>
        </p:nvSpPr>
        <p:spPr>
          <a:xfrm>
            <a:off x="202850" y="4278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381" name="Google Shape;1381;p113"/>
          <p:cNvCxnSpPr/>
          <p:nvPr/>
        </p:nvCxnSpPr>
        <p:spPr>
          <a:xfrm>
            <a:off x="6185100" y="4354800"/>
            <a:ext cx="877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82" name="Google Shape;1382;p113"/>
          <p:cNvSpPr txBox="1"/>
          <p:nvPr/>
        </p:nvSpPr>
        <p:spPr>
          <a:xfrm>
            <a:off x="7062550" y="4200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383" name="Google Shape;1383;p113"/>
          <p:cNvSpPr txBox="1"/>
          <p:nvPr/>
        </p:nvSpPr>
        <p:spPr>
          <a:xfrm>
            <a:off x="-1366475" y="1709600"/>
            <a:ext cx="3000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1384" name="Google Shape;1384;p113"/>
          <p:cNvCxnSpPr/>
          <p:nvPr/>
        </p:nvCxnSpPr>
        <p:spPr>
          <a:xfrm>
            <a:off x="1720400" y="1225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85" name="Google Shape;1385;p113"/>
          <p:cNvSpPr txBox="1"/>
          <p:nvPr/>
        </p:nvSpPr>
        <p:spPr>
          <a:xfrm>
            <a:off x="-1366475" y="103010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1386" name="Google Shape;1386;p113"/>
          <p:cNvCxnSpPr/>
          <p:nvPr/>
        </p:nvCxnSpPr>
        <p:spPr>
          <a:xfrm rot="10800000" flipH="1">
            <a:off x="1797350" y="3427600"/>
            <a:ext cx="1591800" cy="3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87" name="Google Shape;1387;p113"/>
          <p:cNvSpPr txBox="1"/>
          <p:nvPr/>
        </p:nvSpPr>
        <p:spPr>
          <a:xfrm>
            <a:off x="202850" y="32770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388" name="Google Shape;1388;p113"/>
          <p:cNvCxnSpPr/>
          <p:nvPr/>
        </p:nvCxnSpPr>
        <p:spPr>
          <a:xfrm>
            <a:off x="6191950" y="1905000"/>
            <a:ext cx="870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89" name="Google Shape;1389;p113"/>
          <p:cNvSpPr txBox="1"/>
          <p:nvPr/>
        </p:nvSpPr>
        <p:spPr>
          <a:xfrm>
            <a:off x="7062550" y="17511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90" name="Google Shape;1390;p113"/>
          <p:cNvCxnSpPr/>
          <p:nvPr/>
        </p:nvCxnSpPr>
        <p:spPr>
          <a:xfrm>
            <a:off x="5842775" y="1107350"/>
            <a:ext cx="1203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91" name="Google Shape;1391;p113"/>
          <p:cNvSpPr txBox="1"/>
          <p:nvPr/>
        </p:nvSpPr>
        <p:spPr>
          <a:xfrm>
            <a:off x="7046625" y="953450"/>
            <a:ext cx="18069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Reusable items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(e.g. truss, storage, stages, fencing, bar, furniture, wooden divider, wall)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92" name="Google Shape;1392;p113"/>
          <p:cNvCxnSpPr/>
          <p:nvPr/>
        </p:nvCxnSpPr>
        <p:spPr>
          <a:xfrm>
            <a:off x="5458400" y="2982150"/>
            <a:ext cx="1604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93" name="Google Shape;1393;p113"/>
          <p:cNvSpPr txBox="1"/>
          <p:nvPr/>
        </p:nvSpPr>
        <p:spPr>
          <a:xfrm>
            <a:off x="7062550" y="28282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394" name="Google Shape;1394;p113"/>
          <p:cNvSpPr/>
          <p:nvPr/>
        </p:nvSpPr>
        <p:spPr>
          <a:xfrm>
            <a:off x="5352400" y="947775"/>
            <a:ext cx="1244100" cy="26493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5" name="Google Shape;1395;p113"/>
          <p:cNvSpPr/>
          <p:nvPr/>
        </p:nvSpPr>
        <p:spPr>
          <a:xfrm>
            <a:off x="2870925" y="947775"/>
            <a:ext cx="1261500" cy="5910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0" name="Google Shape;1400;p114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-35725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1" name="Google Shape;1401;p114"/>
          <p:cNvPicPr preferRelativeResize="0"/>
          <p:nvPr/>
        </p:nvPicPr>
        <p:blipFill rotWithShape="1">
          <a:blip r:embed="rId4">
            <a:alphaModFix/>
          </a:blip>
          <a:srcRect l="15442" t="1646" r="22615" b="3188"/>
          <a:stretch/>
        </p:blipFill>
        <p:spPr>
          <a:xfrm>
            <a:off x="586450" y="388600"/>
            <a:ext cx="5829402" cy="4587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2" name="Google Shape;1402;p1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3" name="Google Shape;1403;p11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404" name="Google Shape;1404;p11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 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05" name="Google Shape;1405;p114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6" name="Google Shape;1406;p114"/>
          <p:cNvSpPr txBox="1"/>
          <p:nvPr/>
        </p:nvSpPr>
        <p:spPr>
          <a:xfrm>
            <a:off x="6332575" y="1963925"/>
            <a:ext cx="1972500" cy="18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INTENDED NUMBER OF PRODUCTS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Total products – Approx 15 -17 this 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Split – Current Range (7)  v Next Gen Range (9-10)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*Products in current design: 13  </a:t>
            </a:r>
            <a:endParaRPr sz="800" b="1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 b="1">
              <a:solidFill>
                <a:srgbClr val="666666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b="1">
              <a:solidFill>
                <a:srgbClr val="FF0000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1" name="Google Shape;1411;p115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2" name="Google Shape;1412;p115"/>
          <p:cNvPicPr preferRelativeResize="0"/>
          <p:nvPr/>
        </p:nvPicPr>
        <p:blipFill rotWithShape="1">
          <a:blip r:embed="rId4">
            <a:alphaModFix/>
          </a:blip>
          <a:srcRect l="7505" r="6517"/>
          <a:stretch/>
        </p:blipFill>
        <p:spPr>
          <a:xfrm>
            <a:off x="313137" y="445225"/>
            <a:ext cx="8143877" cy="485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3" name="Google Shape;1413;p1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4" name="Google Shape;1414;p11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415" name="Google Shape;1415;p115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p116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21" name="Google Shape;1421;p116"/>
          <p:cNvPicPr preferRelativeResize="0"/>
          <p:nvPr/>
        </p:nvPicPr>
        <p:blipFill rotWithShape="1">
          <a:blip r:embed="rId3">
            <a:alphaModFix/>
          </a:blip>
          <a:srcRect l="15442" r="22615"/>
          <a:stretch/>
        </p:blipFill>
        <p:spPr>
          <a:xfrm>
            <a:off x="504800" y="172075"/>
            <a:ext cx="5804150" cy="4799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2" name="Google Shape;1422;p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3" name="Google Shape;1423;p11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424" name="Google Shape;1424;p116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25" name="Google Shape;1425;p116"/>
          <p:cNvSpPr txBox="1"/>
          <p:nvPr/>
        </p:nvSpPr>
        <p:spPr>
          <a:xfrm>
            <a:off x="6040975" y="1089550"/>
            <a:ext cx="2708700" cy="31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SPECIFICATIONS</a:t>
            </a:r>
            <a:b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printed stickers on wooden floor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square truss (8 x 8 x +- 4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printed banners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printed storage (3.300x1.500x2.500mm) with 65 inch LCD screen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Bar with 3 stools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table with three stools (2x)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Small stage (2.800x1.600x600/400mm)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Big stage (6.500x1.600x600/400mm)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Curved wooden wall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Fencing for demo area (11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Wall with 65 inch screen (2.500x200x2.500mm)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Tree (2x)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Information sign (9x)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0" name="Google Shape;1430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5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1" name="Google Shape;1431;p1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2" name="Google Shape;1432;p11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433" name="Google Shape;1433;p117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London - Adjusted design 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" name="Google Shape;1438;p118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39" name="Google Shape;1439;p118"/>
          <p:cNvPicPr preferRelativeResize="0"/>
          <p:nvPr/>
        </p:nvPicPr>
        <p:blipFill rotWithShape="1">
          <a:blip r:embed="rId3">
            <a:alphaModFix/>
          </a:blip>
          <a:srcRect l="27733" r="27729"/>
          <a:stretch/>
        </p:blipFill>
        <p:spPr>
          <a:xfrm rot="-5400000">
            <a:off x="2200663" y="166738"/>
            <a:ext cx="4340475" cy="499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0" name="Google Shape;1440;p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1" name="Google Shape;1441;p11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442" name="Google Shape;1442;p11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443" name="Google Shape;1443;p118"/>
          <p:cNvCxnSpPr/>
          <p:nvPr/>
        </p:nvCxnSpPr>
        <p:spPr>
          <a:xfrm>
            <a:off x="1720400" y="19050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44" name="Google Shape;1444;p118"/>
          <p:cNvCxnSpPr/>
          <p:nvPr/>
        </p:nvCxnSpPr>
        <p:spPr>
          <a:xfrm>
            <a:off x="5033050" y="25559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45" name="Google Shape;1445;p118"/>
          <p:cNvSpPr txBox="1"/>
          <p:nvPr/>
        </p:nvSpPr>
        <p:spPr>
          <a:xfrm>
            <a:off x="7062550" y="24020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446" name="Google Shape;1446;p118"/>
          <p:cNvCxnSpPr/>
          <p:nvPr/>
        </p:nvCxnSpPr>
        <p:spPr>
          <a:xfrm>
            <a:off x="1797350" y="28080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47" name="Google Shape;1447;p118"/>
          <p:cNvSpPr txBox="1"/>
          <p:nvPr/>
        </p:nvSpPr>
        <p:spPr>
          <a:xfrm>
            <a:off x="202850" y="26541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448" name="Google Shape;1448;p118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49" name="Google Shape;1449;p118"/>
          <p:cNvSpPr txBox="1"/>
          <p:nvPr/>
        </p:nvSpPr>
        <p:spPr>
          <a:xfrm>
            <a:off x="202850" y="4278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450" name="Google Shape;1450;p118"/>
          <p:cNvCxnSpPr/>
          <p:nvPr/>
        </p:nvCxnSpPr>
        <p:spPr>
          <a:xfrm>
            <a:off x="6185100" y="4354800"/>
            <a:ext cx="877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51" name="Google Shape;1451;p118"/>
          <p:cNvSpPr txBox="1"/>
          <p:nvPr/>
        </p:nvSpPr>
        <p:spPr>
          <a:xfrm>
            <a:off x="7062550" y="4200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52" name="Google Shape;1452;p118"/>
          <p:cNvSpPr txBox="1"/>
          <p:nvPr/>
        </p:nvSpPr>
        <p:spPr>
          <a:xfrm>
            <a:off x="-1366475" y="1709600"/>
            <a:ext cx="3000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1453" name="Google Shape;1453;p118"/>
          <p:cNvCxnSpPr/>
          <p:nvPr/>
        </p:nvCxnSpPr>
        <p:spPr>
          <a:xfrm>
            <a:off x="1720400" y="1225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54" name="Google Shape;1454;p118"/>
          <p:cNvSpPr txBox="1"/>
          <p:nvPr/>
        </p:nvSpPr>
        <p:spPr>
          <a:xfrm>
            <a:off x="-1366475" y="103010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1455" name="Google Shape;1455;p118"/>
          <p:cNvCxnSpPr/>
          <p:nvPr/>
        </p:nvCxnSpPr>
        <p:spPr>
          <a:xfrm rot="10800000" flipH="1">
            <a:off x="1797350" y="3427600"/>
            <a:ext cx="1591800" cy="3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56" name="Google Shape;1456;p118"/>
          <p:cNvSpPr txBox="1"/>
          <p:nvPr/>
        </p:nvSpPr>
        <p:spPr>
          <a:xfrm>
            <a:off x="202850" y="32770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457" name="Google Shape;1457;p118"/>
          <p:cNvCxnSpPr/>
          <p:nvPr/>
        </p:nvCxnSpPr>
        <p:spPr>
          <a:xfrm>
            <a:off x="6191950" y="1905000"/>
            <a:ext cx="870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58" name="Google Shape;1458;p118"/>
          <p:cNvSpPr txBox="1"/>
          <p:nvPr/>
        </p:nvSpPr>
        <p:spPr>
          <a:xfrm>
            <a:off x="7062550" y="17511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459" name="Google Shape;1459;p118"/>
          <p:cNvCxnSpPr/>
          <p:nvPr/>
        </p:nvCxnSpPr>
        <p:spPr>
          <a:xfrm>
            <a:off x="5458400" y="2982150"/>
            <a:ext cx="1604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60" name="Google Shape;1460;p118"/>
          <p:cNvSpPr txBox="1"/>
          <p:nvPr/>
        </p:nvSpPr>
        <p:spPr>
          <a:xfrm>
            <a:off x="877325" y="2963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461" name="Google Shape;1461;p118"/>
          <p:cNvCxnSpPr/>
          <p:nvPr/>
        </p:nvCxnSpPr>
        <p:spPr>
          <a:xfrm>
            <a:off x="1797350" y="3117800"/>
            <a:ext cx="1785300" cy="9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62" name="Google Shape;1462;p118"/>
          <p:cNvCxnSpPr/>
          <p:nvPr/>
        </p:nvCxnSpPr>
        <p:spPr>
          <a:xfrm>
            <a:off x="4345300" y="1379400"/>
            <a:ext cx="271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63" name="Google Shape;1463;p118"/>
          <p:cNvSpPr txBox="1"/>
          <p:nvPr/>
        </p:nvSpPr>
        <p:spPr>
          <a:xfrm>
            <a:off x="7062550" y="12255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Voiles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119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69" name="Google Shape;1469;p119"/>
          <p:cNvPicPr preferRelativeResize="0"/>
          <p:nvPr/>
        </p:nvPicPr>
        <p:blipFill rotWithShape="1">
          <a:blip r:embed="rId3">
            <a:alphaModFix/>
          </a:blip>
          <a:srcRect l="27733" r="27729"/>
          <a:stretch/>
        </p:blipFill>
        <p:spPr>
          <a:xfrm rot="-5400000">
            <a:off x="2200663" y="166738"/>
            <a:ext cx="4340475" cy="499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0" name="Google Shape;1470;p1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1" name="Google Shape;1471;p11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472" name="Google Shape;1472;p119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473" name="Google Shape;1473;p119"/>
          <p:cNvCxnSpPr/>
          <p:nvPr/>
        </p:nvCxnSpPr>
        <p:spPr>
          <a:xfrm>
            <a:off x="1720400" y="19050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74" name="Google Shape;1474;p119"/>
          <p:cNvCxnSpPr/>
          <p:nvPr/>
        </p:nvCxnSpPr>
        <p:spPr>
          <a:xfrm>
            <a:off x="5033050" y="25559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75" name="Google Shape;1475;p119"/>
          <p:cNvSpPr txBox="1"/>
          <p:nvPr/>
        </p:nvSpPr>
        <p:spPr>
          <a:xfrm>
            <a:off x="7062550" y="24020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476" name="Google Shape;1476;p119"/>
          <p:cNvCxnSpPr/>
          <p:nvPr/>
        </p:nvCxnSpPr>
        <p:spPr>
          <a:xfrm>
            <a:off x="1797350" y="28080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77" name="Google Shape;1477;p119"/>
          <p:cNvSpPr txBox="1"/>
          <p:nvPr/>
        </p:nvSpPr>
        <p:spPr>
          <a:xfrm>
            <a:off x="202850" y="26541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478" name="Google Shape;1478;p119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79" name="Google Shape;1479;p119"/>
          <p:cNvSpPr txBox="1"/>
          <p:nvPr/>
        </p:nvSpPr>
        <p:spPr>
          <a:xfrm>
            <a:off x="202850" y="4278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480" name="Google Shape;1480;p119"/>
          <p:cNvCxnSpPr/>
          <p:nvPr/>
        </p:nvCxnSpPr>
        <p:spPr>
          <a:xfrm>
            <a:off x="6185100" y="4354800"/>
            <a:ext cx="877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81" name="Google Shape;1481;p119"/>
          <p:cNvSpPr txBox="1"/>
          <p:nvPr/>
        </p:nvSpPr>
        <p:spPr>
          <a:xfrm>
            <a:off x="7062550" y="4200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82" name="Google Shape;1482;p119"/>
          <p:cNvSpPr txBox="1"/>
          <p:nvPr/>
        </p:nvSpPr>
        <p:spPr>
          <a:xfrm>
            <a:off x="-1366475" y="1709600"/>
            <a:ext cx="3000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1483" name="Google Shape;1483;p119"/>
          <p:cNvCxnSpPr/>
          <p:nvPr/>
        </p:nvCxnSpPr>
        <p:spPr>
          <a:xfrm>
            <a:off x="1720400" y="1225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84" name="Google Shape;1484;p119"/>
          <p:cNvSpPr txBox="1"/>
          <p:nvPr/>
        </p:nvSpPr>
        <p:spPr>
          <a:xfrm>
            <a:off x="-1366475" y="103010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1485" name="Google Shape;1485;p119"/>
          <p:cNvCxnSpPr/>
          <p:nvPr/>
        </p:nvCxnSpPr>
        <p:spPr>
          <a:xfrm>
            <a:off x="1797350" y="3430900"/>
            <a:ext cx="1422600" cy="3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86" name="Google Shape;1486;p119"/>
          <p:cNvSpPr txBox="1"/>
          <p:nvPr/>
        </p:nvSpPr>
        <p:spPr>
          <a:xfrm>
            <a:off x="202850" y="32770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487" name="Google Shape;1487;p119"/>
          <p:cNvCxnSpPr/>
          <p:nvPr/>
        </p:nvCxnSpPr>
        <p:spPr>
          <a:xfrm>
            <a:off x="6191950" y="1905000"/>
            <a:ext cx="870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88" name="Google Shape;1488;p119"/>
          <p:cNvSpPr txBox="1"/>
          <p:nvPr/>
        </p:nvSpPr>
        <p:spPr>
          <a:xfrm>
            <a:off x="7062550" y="17511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489" name="Google Shape;1489;p119"/>
          <p:cNvCxnSpPr/>
          <p:nvPr/>
        </p:nvCxnSpPr>
        <p:spPr>
          <a:xfrm>
            <a:off x="6128075" y="2982075"/>
            <a:ext cx="961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90" name="Google Shape;1490;p119"/>
          <p:cNvSpPr txBox="1"/>
          <p:nvPr/>
        </p:nvSpPr>
        <p:spPr>
          <a:xfrm>
            <a:off x="877325" y="2963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491" name="Google Shape;1491;p119"/>
          <p:cNvCxnSpPr/>
          <p:nvPr/>
        </p:nvCxnSpPr>
        <p:spPr>
          <a:xfrm>
            <a:off x="1797350" y="3117800"/>
            <a:ext cx="1785300" cy="9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92" name="Google Shape;1492;p119"/>
          <p:cNvCxnSpPr/>
          <p:nvPr/>
        </p:nvCxnSpPr>
        <p:spPr>
          <a:xfrm>
            <a:off x="4345300" y="1379400"/>
            <a:ext cx="271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93" name="Google Shape;1493;p119"/>
          <p:cNvSpPr txBox="1"/>
          <p:nvPr/>
        </p:nvSpPr>
        <p:spPr>
          <a:xfrm>
            <a:off x="7062550" y="12255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Voiles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94" name="Google Shape;1494;p119"/>
          <p:cNvSpPr/>
          <p:nvPr/>
        </p:nvSpPr>
        <p:spPr>
          <a:xfrm>
            <a:off x="5352400" y="947775"/>
            <a:ext cx="1244100" cy="20343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5" name="Google Shape;1495;p119"/>
          <p:cNvSpPr/>
          <p:nvPr/>
        </p:nvSpPr>
        <p:spPr>
          <a:xfrm>
            <a:off x="2870925" y="947775"/>
            <a:ext cx="1261500" cy="5910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6" name="Google Shape;1496;p119"/>
          <p:cNvSpPr txBox="1"/>
          <p:nvPr/>
        </p:nvSpPr>
        <p:spPr>
          <a:xfrm>
            <a:off x="7062550" y="28281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1" name="Google Shape;1501;p120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2" name="Google Shape;1502;p120"/>
          <p:cNvPicPr preferRelativeResize="0"/>
          <p:nvPr/>
        </p:nvPicPr>
        <p:blipFill rotWithShape="1">
          <a:blip r:embed="rId4">
            <a:alphaModFix/>
          </a:blip>
          <a:srcRect l="13157" r="26011" b="6550"/>
          <a:stretch/>
        </p:blipFill>
        <p:spPr>
          <a:xfrm>
            <a:off x="0" y="36675"/>
            <a:ext cx="6443197" cy="507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3" name="Google Shape;1503;p1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4" name="Google Shape;1504;p12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505" name="Google Shape;1505;p120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 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506" name="Google Shape;1506;p120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7" name="Google Shape;1507;p120"/>
          <p:cNvSpPr txBox="1"/>
          <p:nvPr/>
        </p:nvSpPr>
        <p:spPr>
          <a:xfrm>
            <a:off x="6322100" y="1901075"/>
            <a:ext cx="1877400" cy="2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MLI /CS7500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SC550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VP25 (similar size to SC25)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Dryft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VU200 New Stick Vacuum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New Canister Vac range x 2</a:t>
            </a:r>
            <a:b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MH3-8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 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2" name="Google Shape;1512;p121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3" name="Google Shape;1513;p121"/>
          <p:cNvPicPr preferRelativeResize="0"/>
          <p:nvPr/>
        </p:nvPicPr>
        <p:blipFill rotWithShape="1">
          <a:blip r:embed="rId4">
            <a:alphaModFix/>
          </a:blip>
          <a:srcRect l="7007" r="7015"/>
          <a:stretch/>
        </p:blipFill>
        <p:spPr>
          <a:xfrm>
            <a:off x="704101" y="492450"/>
            <a:ext cx="7630546" cy="454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4" name="Google Shape;1514;p1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5" name="Google Shape;1515;p12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516" name="Google Shape;1516;p12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/>
          <p:nvPr/>
        </p:nvSpPr>
        <p:spPr>
          <a:xfrm rot="5400000">
            <a:off x="2532600" y="-2532600"/>
            <a:ext cx="4078800" cy="91440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9" name="Google Shape;16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3"/>
          <p:cNvPicPr preferRelativeResize="0"/>
          <p:nvPr/>
        </p:nvPicPr>
        <p:blipFill rotWithShape="1">
          <a:blip r:embed="rId4">
            <a:alphaModFix/>
          </a:blip>
          <a:srcRect l="9422" r="9422"/>
          <a:stretch/>
        </p:blipFill>
        <p:spPr>
          <a:xfrm>
            <a:off x="2924113" y="1381100"/>
            <a:ext cx="3295775" cy="2706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3"/>
          <p:cNvPicPr preferRelativeResize="0"/>
          <p:nvPr/>
        </p:nvPicPr>
        <p:blipFill rotWithShape="1">
          <a:blip r:embed="rId5">
            <a:alphaModFix/>
          </a:blip>
          <a:srcRect l="14763" r="14763"/>
          <a:stretch/>
        </p:blipFill>
        <p:spPr>
          <a:xfrm>
            <a:off x="6282125" y="1381100"/>
            <a:ext cx="2861875" cy="2706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3"/>
          <p:cNvPicPr preferRelativeResize="0"/>
          <p:nvPr/>
        </p:nvPicPr>
        <p:blipFill rotWithShape="1">
          <a:blip r:embed="rId6">
            <a:alphaModFix/>
          </a:blip>
          <a:srcRect l="30726" t="18883" r="12107"/>
          <a:stretch/>
        </p:blipFill>
        <p:spPr>
          <a:xfrm>
            <a:off x="0" y="1381100"/>
            <a:ext cx="2861875" cy="2706628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3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Realization 2024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4" name="Google Shape;174;p2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" name="Google Shape;1521;p122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22" name="Google Shape;1522;p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3" name="Google Shape;1523;p12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524" name="Google Shape;1524;p12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 | ADJUSTED DESIGN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525" name="Google Shape;1525;p122"/>
          <p:cNvSpPr txBox="1"/>
          <p:nvPr/>
        </p:nvSpPr>
        <p:spPr>
          <a:xfrm>
            <a:off x="6040975" y="1089550"/>
            <a:ext cx="2867700" cy="32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ADJUSTMENTS</a:t>
            </a:r>
            <a:br>
              <a:rPr lang="nl" sz="800" b="1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Standing square truss (10 x 10 x +- 4 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Banner for trussing (10 x 10 x 1 meter)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Banners for legs (30 x 300 cm - 8 pieces)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Curved printed wall (2400 x 100 mm - quarter circle)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Extra wall - seating area + 65 inch screen (2400 x 2550 mm)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Removed the small Rectangular stage - white - for product presentation (2.800x1.600x600/400mm)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Added small round stage (D1000 x H200) for Dryft in Demo area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2 x voile circles (4000 m diameter - H 1m)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Fencing for demo area (11 m) - different materialisation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914400" lvl="1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○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Wood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914400" lvl="1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○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Full colour stickered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26" name="Google Shape;1526;p122"/>
          <p:cNvPicPr preferRelativeResize="0"/>
          <p:nvPr/>
        </p:nvPicPr>
        <p:blipFill rotWithShape="1">
          <a:blip r:embed="rId4">
            <a:alphaModFix/>
          </a:blip>
          <a:srcRect l="14022" r="27841" b="5428"/>
          <a:stretch/>
        </p:blipFill>
        <p:spPr>
          <a:xfrm>
            <a:off x="309950" y="219293"/>
            <a:ext cx="5647150" cy="47049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1" name="Google Shape;1531;p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2" name="Google Shape;1532;p1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3" name="Google Shape;1533;p12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534" name="Google Shape;1534;p123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02. Europropre Paris  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9" name="Google Shape;1539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0" name="Google Shape;1540;p12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541" name="Google Shape;1541;p124"/>
          <p:cNvSpPr txBox="1"/>
          <p:nvPr/>
        </p:nvSpPr>
        <p:spPr>
          <a:xfrm>
            <a:off x="504475" y="9100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EUROPROPRE PARIS   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42" name="Google Shape;1542;p124"/>
          <p:cNvSpPr txBox="1"/>
          <p:nvPr/>
        </p:nvSpPr>
        <p:spPr>
          <a:xfrm>
            <a:off x="504475" y="1423150"/>
            <a:ext cx="3000000" cy="16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setup times: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23th of March - 13:00-20:00*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24th of March - 08:00-22:00*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(21 building hours)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Show date and time: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25-27 March</a:t>
            </a:r>
            <a:endParaRPr sz="10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543" name="Google Shape;1543;p124"/>
          <p:cNvSpPr txBox="1"/>
          <p:nvPr/>
        </p:nvSpPr>
        <p:spPr>
          <a:xfrm>
            <a:off x="2628900" y="1423150"/>
            <a:ext cx="3000000" cy="10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breakdown times: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27th of March - after the fair: 17:00-00:00*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(7 break hours)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i="1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*Based on information 2023 edition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544" name="Google Shape;1544;p124"/>
          <p:cNvSpPr txBox="1"/>
          <p:nvPr/>
        </p:nvSpPr>
        <p:spPr>
          <a:xfrm>
            <a:off x="504475" y="3108550"/>
            <a:ext cx="3000000" cy="13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Size &amp; Dimensions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12 x 12  mtr - 144 m2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Type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Island Booth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545" name="Google Shape;1545;p124"/>
          <p:cNvSpPr txBox="1"/>
          <p:nvPr/>
        </p:nvSpPr>
        <p:spPr>
          <a:xfrm>
            <a:off x="2628900" y="2402400"/>
            <a:ext cx="3000000" cy="15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Project scope and specifications: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Exhibition – Europropre</a:t>
            </a:r>
            <a:endParaRPr sz="10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Stand – …</a:t>
            </a:r>
            <a:endParaRPr sz="10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Size – 144 sqm</a:t>
            </a:r>
            <a:endParaRPr sz="10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Sides – None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546" name="Google Shape;1546;p124"/>
          <p:cNvPicPr preferRelativeResize="0"/>
          <p:nvPr/>
        </p:nvPicPr>
        <p:blipFill rotWithShape="1">
          <a:blip r:embed="rId4">
            <a:alphaModFix/>
          </a:blip>
          <a:srcRect l="40059" r="13305"/>
          <a:stretch/>
        </p:blipFill>
        <p:spPr>
          <a:xfrm>
            <a:off x="5544900" y="0"/>
            <a:ext cx="359909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" name="Google Shape;1551;p125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52" name="Google Shape;1552;p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3" name="Google Shape;1553;p12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554" name="Google Shape;1554;p125"/>
          <p:cNvSpPr txBox="1"/>
          <p:nvPr/>
        </p:nvSpPr>
        <p:spPr>
          <a:xfrm>
            <a:off x="1182725" y="2161025"/>
            <a:ext cx="19761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Floorplan Paris Stand W36 - X39 (?)</a:t>
            </a:r>
            <a:endParaRPr sz="16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555" name="Google Shape;1555;p1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3270" y="74243"/>
            <a:ext cx="3526236" cy="4995010"/>
          </a:xfrm>
          <a:prstGeom prst="rect">
            <a:avLst/>
          </a:prstGeom>
          <a:noFill/>
          <a:ln>
            <a:noFill/>
          </a:ln>
        </p:spPr>
      </p:pic>
      <p:sp>
        <p:nvSpPr>
          <p:cNvPr id="1556" name="Google Shape;1556;p125"/>
          <p:cNvSpPr txBox="1"/>
          <p:nvPr/>
        </p:nvSpPr>
        <p:spPr>
          <a:xfrm>
            <a:off x="7771425" y="4715250"/>
            <a:ext cx="1289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*old floorplan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57" name="Google Shape;1557;p125"/>
          <p:cNvSpPr/>
          <p:nvPr/>
        </p:nvSpPr>
        <p:spPr>
          <a:xfrm>
            <a:off x="6582075" y="2263725"/>
            <a:ext cx="562500" cy="534300"/>
          </a:xfrm>
          <a:prstGeom prst="rect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2" name="Google Shape;1562;p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3" name="Google Shape;1563;p12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564" name="Google Shape;1564;p126"/>
          <p:cNvSpPr txBox="1"/>
          <p:nvPr/>
        </p:nvSpPr>
        <p:spPr>
          <a:xfrm>
            <a:off x="604525" y="892800"/>
            <a:ext cx="3596100" cy="410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STANDBUILD RULES PARIS </a:t>
            </a:r>
            <a:endParaRPr sz="10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Stands must be opened as much as possible onto the aisles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No more than 1/3 of the front of the stand must be closed along each aisle in the trade fair.</a:t>
            </a:r>
            <a:endParaRPr sz="9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The specified height for decorative components (signs, pillars, vertical banners, etc.), is 6,00 m (unless </a:t>
            </a:r>
            <a:endParaRPr sz="9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otherwise indicated on your individual plan)</a:t>
            </a:r>
            <a:endParaRPr sz="9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Maximum height of sling points : 6.00m from the ground (unless otherwise indicated on your individual plan)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Rules concerning floors: Each stand or space open to the public, equipped with a floor height greater than 2 cm must be accessible to persons with reduced mobility (PRM). 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One or more ramps with a minimum width of 0.90 m will facilitate this access. The slopes will respect the following percentages: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65" name="Google Shape;1565;p126"/>
          <p:cNvPicPr preferRelativeResize="0"/>
          <p:nvPr/>
        </p:nvPicPr>
        <p:blipFill rotWithShape="1">
          <a:blip r:embed="rId4">
            <a:alphaModFix/>
          </a:blip>
          <a:srcRect l="14765" r="39064"/>
          <a:stretch/>
        </p:blipFill>
        <p:spPr>
          <a:xfrm>
            <a:off x="5580999" y="0"/>
            <a:ext cx="356299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0" name="Google Shape;1570;p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1" name="Google Shape;1571;p1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2" name="Google Shape;1572;p12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573" name="Google Shape;1573;p127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Paris - Initial design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" name="Google Shape;1578;p128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79" name="Google Shape;1579;p128"/>
          <p:cNvPicPr preferRelativeResize="0"/>
          <p:nvPr/>
        </p:nvPicPr>
        <p:blipFill rotWithShape="1">
          <a:blip r:embed="rId3">
            <a:alphaModFix/>
          </a:blip>
          <a:srcRect l="21674" r="21674"/>
          <a:stretch/>
        </p:blipFill>
        <p:spPr>
          <a:xfrm>
            <a:off x="1985572" y="303800"/>
            <a:ext cx="5268905" cy="476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0" name="Google Shape;1580;p1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1" name="Google Shape;1581;p12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582" name="Google Shape;1582;p12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583" name="Google Shape;1583;p128"/>
          <p:cNvCxnSpPr/>
          <p:nvPr/>
        </p:nvCxnSpPr>
        <p:spPr>
          <a:xfrm>
            <a:off x="1817598" y="1905350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84" name="Google Shape;1584;p128"/>
          <p:cNvCxnSpPr/>
          <p:nvPr/>
        </p:nvCxnSpPr>
        <p:spPr>
          <a:xfrm>
            <a:off x="5166257" y="2574607"/>
            <a:ext cx="174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85" name="Google Shape;1585;p128"/>
          <p:cNvSpPr txBox="1"/>
          <p:nvPr/>
        </p:nvSpPr>
        <p:spPr>
          <a:xfrm>
            <a:off x="6915751" y="2427736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586" name="Google Shape;1586;p128"/>
          <p:cNvCxnSpPr/>
          <p:nvPr/>
        </p:nvCxnSpPr>
        <p:spPr>
          <a:xfrm>
            <a:off x="1891034" y="2911233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87" name="Google Shape;1587;p128"/>
          <p:cNvSpPr txBox="1"/>
          <p:nvPr/>
        </p:nvSpPr>
        <p:spPr>
          <a:xfrm>
            <a:off x="369361" y="2764363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588" name="Google Shape;1588;p128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89" name="Google Shape;1589;p128"/>
          <p:cNvSpPr txBox="1"/>
          <p:nvPr/>
        </p:nvSpPr>
        <p:spPr>
          <a:xfrm>
            <a:off x="369361" y="4314212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590" name="Google Shape;1590;p128"/>
          <p:cNvCxnSpPr/>
          <p:nvPr/>
        </p:nvCxnSpPr>
        <p:spPr>
          <a:xfrm>
            <a:off x="5965450" y="4354800"/>
            <a:ext cx="1097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91" name="Google Shape;1591;p128"/>
          <p:cNvSpPr txBox="1"/>
          <p:nvPr/>
        </p:nvSpPr>
        <p:spPr>
          <a:xfrm>
            <a:off x="6915751" y="424049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592" name="Google Shape;1592;p128"/>
          <p:cNvSpPr txBox="1"/>
          <p:nvPr/>
        </p:nvSpPr>
        <p:spPr>
          <a:xfrm>
            <a:off x="-1128287" y="1718875"/>
            <a:ext cx="28629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1593" name="Google Shape;1593;p128"/>
          <p:cNvCxnSpPr/>
          <p:nvPr/>
        </p:nvCxnSpPr>
        <p:spPr>
          <a:xfrm>
            <a:off x="1817598" y="1400989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94" name="Google Shape;1594;p128"/>
          <p:cNvSpPr txBox="1"/>
          <p:nvPr/>
        </p:nvSpPr>
        <p:spPr>
          <a:xfrm>
            <a:off x="-1128287" y="1214513"/>
            <a:ext cx="2862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1595" name="Google Shape;1595;p128"/>
          <p:cNvCxnSpPr/>
          <p:nvPr/>
        </p:nvCxnSpPr>
        <p:spPr>
          <a:xfrm rot="10800000" flipH="1">
            <a:off x="1891034" y="3502659"/>
            <a:ext cx="1519200" cy="3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96" name="Google Shape;1596;p128"/>
          <p:cNvSpPr txBox="1"/>
          <p:nvPr/>
        </p:nvSpPr>
        <p:spPr>
          <a:xfrm>
            <a:off x="369361" y="3358788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597" name="Google Shape;1597;p128"/>
          <p:cNvCxnSpPr/>
          <p:nvPr/>
        </p:nvCxnSpPr>
        <p:spPr>
          <a:xfrm>
            <a:off x="6084915" y="3455569"/>
            <a:ext cx="830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98" name="Google Shape;1598;p128"/>
          <p:cNvSpPr txBox="1"/>
          <p:nvPr/>
        </p:nvSpPr>
        <p:spPr>
          <a:xfrm>
            <a:off x="6915751" y="3308698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599" name="Google Shape;1599;p128"/>
          <p:cNvCxnSpPr/>
          <p:nvPr/>
        </p:nvCxnSpPr>
        <p:spPr>
          <a:xfrm>
            <a:off x="5337391" y="1288235"/>
            <a:ext cx="1563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00" name="Google Shape;1600;p128"/>
          <p:cNvSpPr txBox="1"/>
          <p:nvPr/>
        </p:nvSpPr>
        <p:spPr>
          <a:xfrm>
            <a:off x="6900553" y="1141364"/>
            <a:ext cx="1724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Reusable items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(e.g. truss, storage, stages, fencing, bar, furniture, wooden divider, wall, white tower)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601" name="Google Shape;1601;p128"/>
          <p:cNvCxnSpPr/>
          <p:nvPr/>
        </p:nvCxnSpPr>
        <p:spPr>
          <a:xfrm>
            <a:off x="5490489" y="2052221"/>
            <a:ext cx="1425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02" name="Google Shape;1602;p128"/>
          <p:cNvSpPr txBox="1"/>
          <p:nvPr/>
        </p:nvSpPr>
        <p:spPr>
          <a:xfrm>
            <a:off x="6915751" y="190535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" name="Google Shape;1607;p129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08" name="Google Shape;1608;p129"/>
          <p:cNvPicPr preferRelativeResize="0"/>
          <p:nvPr/>
        </p:nvPicPr>
        <p:blipFill rotWithShape="1">
          <a:blip r:embed="rId3">
            <a:alphaModFix/>
          </a:blip>
          <a:srcRect l="21674" r="21674"/>
          <a:stretch/>
        </p:blipFill>
        <p:spPr>
          <a:xfrm>
            <a:off x="1985572" y="303800"/>
            <a:ext cx="5268905" cy="476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9" name="Google Shape;1609;p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0" name="Google Shape;1610;p12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611" name="Google Shape;1611;p129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612" name="Google Shape;1612;p129"/>
          <p:cNvCxnSpPr/>
          <p:nvPr/>
        </p:nvCxnSpPr>
        <p:spPr>
          <a:xfrm>
            <a:off x="1817598" y="1905350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13" name="Google Shape;1613;p129"/>
          <p:cNvCxnSpPr/>
          <p:nvPr/>
        </p:nvCxnSpPr>
        <p:spPr>
          <a:xfrm>
            <a:off x="5166257" y="2574607"/>
            <a:ext cx="174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14" name="Google Shape;1614;p129"/>
          <p:cNvSpPr txBox="1"/>
          <p:nvPr/>
        </p:nvSpPr>
        <p:spPr>
          <a:xfrm>
            <a:off x="6915751" y="2427736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615" name="Google Shape;1615;p129"/>
          <p:cNvCxnSpPr/>
          <p:nvPr/>
        </p:nvCxnSpPr>
        <p:spPr>
          <a:xfrm>
            <a:off x="1891034" y="2911233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16" name="Google Shape;1616;p129"/>
          <p:cNvSpPr txBox="1"/>
          <p:nvPr/>
        </p:nvSpPr>
        <p:spPr>
          <a:xfrm>
            <a:off x="369361" y="2764363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617" name="Google Shape;1617;p129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18" name="Google Shape;1618;p129"/>
          <p:cNvSpPr txBox="1"/>
          <p:nvPr/>
        </p:nvSpPr>
        <p:spPr>
          <a:xfrm>
            <a:off x="369361" y="4314212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619" name="Google Shape;1619;p129"/>
          <p:cNvCxnSpPr/>
          <p:nvPr/>
        </p:nvCxnSpPr>
        <p:spPr>
          <a:xfrm>
            <a:off x="5965450" y="4354800"/>
            <a:ext cx="1097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20" name="Google Shape;1620;p129"/>
          <p:cNvSpPr txBox="1"/>
          <p:nvPr/>
        </p:nvSpPr>
        <p:spPr>
          <a:xfrm>
            <a:off x="6915751" y="424049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621" name="Google Shape;1621;p129"/>
          <p:cNvSpPr txBox="1"/>
          <p:nvPr/>
        </p:nvSpPr>
        <p:spPr>
          <a:xfrm>
            <a:off x="-1128287" y="1718875"/>
            <a:ext cx="28629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1622" name="Google Shape;1622;p129"/>
          <p:cNvCxnSpPr/>
          <p:nvPr/>
        </p:nvCxnSpPr>
        <p:spPr>
          <a:xfrm>
            <a:off x="1817598" y="1400989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23" name="Google Shape;1623;p129"/>
          <p:cNvSpPr txBox="1"/>
          <p:nvPr/>
        </p:nvSpPr>
        <p:spPr>
          <a:xfrm>
            <a:off x="-1128287" y="1214513"/>
            <a:ext cx="2862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1624" name="Google Shape;1624;p129"/>
          <p:cNvCxnSpPr/>
          <p:nvPr/>
        </p:nvCxnSpPr>
        <p:spPr>
          <a:xfrm rot="10800000" flipH="1">
            <a:off x="1891034" y="3502659"/>
            <a:ext cx="1519200" cy="3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25" name="Google Shape;1625;p129"/>
          <p:cNvSpPr txBox="1"/>
          <p:nvPr/>
        </p:nvSpPr>
        <p:spPr>
          <a:xfrm>
            <a:off x="369361" y="3358788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626" name="Google Shape;1626;p129"/>
          <p:cNvCxnSpPr/>
          <p:nvPr/>
        </p:nvCxnSpPr>
        <p:spPr>
          <a:xfrm>
            <a:off x="6084915" y="3455569"/>
            <a:ext cx="830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27" name="Google Shape;1627;p129"/>
          <p:cNvSpPr txBox="1"/>
          <p:nvPr/>
        </p:nvSpPr>
        <p:spPr>
          <a:xfrm>
            <a:off x="6915751" y="3308698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628" name="Google Shape;1628;p129"/>
          <p:cNvCxnSpPr/>
          <p:nvPr/>
        </p:nvCxnSpPr>
        <p:spPr>
          <a:xfrm>
            <a:off x="5337391" y="1288235"/>
            <a:ext cx="1563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29" name="Google Shape;1629;p129"/>
          <p:cNvSpPr txBox="1"/>
          <p:nvPr/>
        </p:nvSpPr>
        <p:spPr>
          <a:xfrm>
            <a:off x="6900553" y="1141364"/>
            <a:ext cx="17244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Reusable items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(e.g. truss, storage, stages, fencing, bar, furniture, wooden divider, wall, white tower)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630" name="Google Shape;1630;p129"/>
          <p:cNvCxnSpPr/>
          <p:nvPr/>
        </p:nvCxnSpPr>
        <p:spPr>
          <a:xfrm>
            <a:off x="5490489" y="2052221"/>
            <a:ext cx="1425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31" name="Google Shape;1631;p129"/>
          <p:cNvSpPr txBox="1"/>
          <p:nvPr/>
        </p:nvSpPr>
        <p:spPr>
          <a:xfrm>
            <a:off x="6915751" y="190535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632" name="Google Shape;1632;p129"/>
          <p:cNvSpPr/>
          <p:nvPr/>
        </p:nvSpPr>
        <p:spPr>
          <a:xfrm>
            <a:off x="5337400" y="1045000"/>
            <a:ext cx="1244100" cy="22125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3" name="Google Shape;1633;p129"/>
          <p:cNvSpPr/>
          <p:nvPr/>
        </p:nvSpPr>
        <p:spPr>
          <a:xfrm>
            <a:off x="2905253" y="1045000"/>
            <a:ext cx="1006500" cy="4494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" name="Google Shape;1638;p130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9" name="Google Shape;1639;p130"/>
          <p:cNvPicPr preferRelativeResize="0"/>
          <p:nvPr/>
        </p:nvPicPr>
        <p:blipFill rotWithShape="1">
          <a:blip r:embed="rId4">
            <a:alphaModFix/>
          </a:blip>
          <a:srcRect l="17451" r="17457" b="6864"/>
          <a:stretch/>
        </p:blipFill>
        <p:spPr>
          <a:xfrm>
            <a:off x="247050" y="108012"/>
            <a:ext cx="6523151" cy="4780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0" name="Google Shape;1640;p1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1" name="Google Shape;1641;p13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642" name="Google Shape;1642;p130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 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643" name="Google Shape;1643;p130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4" name="Google Shape;1644;p130"/>
          <p:cNvSpPr txBox="1"/>
          <p:nvPr/>
        </p:nvSpPr>
        <p:spPr>
          <a:xfrm>
            <a:off x="6332575" y="1963925"/>
            <a:ext cx="1877400" cy="14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INTENDED NUMBER OF PRODUCTS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28 machines, 25 from the currant range and 3 next generation.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*Products in current design: 16 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9" name="Google Shape;1649;p131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0" name="Google Shape;1650;p131"/>
          <p:cNvPicPr preferRelativeResize="0"/>
          <p:nvPr/>
        </p:nvPicPr>
        <p:blipFill rotWithShape="1">
          <a:blip r:embed="rId4">
            <a:alphaModFix/>
          </a:blip>
          <a:srcRect l="7007" r="7015"/>
          <a:stretch/>
        </p:blipFill>
        <p:spPr>
          <a:xfrm>
            <a:off x="313137" y="388600"/>
            <a:ext cx="8143877" cy="485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1" name="Google Shape;1651;p1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2" name="Google Shape;1652;p13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653" name="Google Shape;1653;p13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24"/>
          <p:cNvPicPr preferRelativeResize="0"/>
          <p:nvPr/>
        </p:nvPicPr>
        <p:blipFill rotWithShape="1">
          <a:blip r:embed="rId3">
            <a:alphaModFix/>
          </a:blip>
          <a:srcRect t="8368" b="8368"/>
          <a:stretch/>
        </p:blipFill>
        <p:spPr>
          <a:xfrm>
            <a:off x="0" y="439625"/>
            <a:ext cx="8476349" cy="470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4"/>
          <p:cNvPicPr preferRelativeResize="0"/>
          <p:nvPr/>
        </p:nvPicPr>
        <p:blipFill rotWithShape="1">
          <a:blip r:embed="rId4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Realization 2024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83" name="Google Shape;183;p2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" name="Google Shape;1658;p132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59" name="Google Shape;1659;p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0" name="Google Shape;1660;p13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661" name="Google Shape;1661;p13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662" name="Google Shape;1662;p132"/>
          <p:cNvSpPr txBox="1"/>
          <p:nvPr/>
        </p:nvSpPr>
        <p:spPr>
          <a:xfrm>
            <a:off x="5790450" y="1123150"/>
            <a:ext cx="2606400" cy="35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SPECIFICATIONS</a:t>
            </a:r>
            <a:br>
              <a:rPr lang="nl" sz="800" b="1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</a:br>
            <a:endParaRPr sz="8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Full colour printed stickers on wooden floor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Standing square truss (8 x 8 x +- 6 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Full colour printed banners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Full colour printed storage (3.300x1.500x2.500mm) wth 65 inch LCD screen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Bar with 3 stools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Standing table with three stools (2x)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Extra small round stage (D1600 x 400mm)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Small stage (2.800x1.600x600/400mm)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Big stage (6.500x1.600x600/400mm)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Curved wooden wall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Fencing for demo area (13 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Wall with 65 inch screen (2.500x200x2.500mm)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Tree (2x)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Information sign (12x)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50">
                <a:solidFill>
                  <a:schemeClr val="dk1"/>
                </a:solidFill>
                <a:highlight>
                  <a:srgbClr val="FFFFFF"/>
                </a:highlight>
              </a:rPr>
              <a:t>Tower (1.000x1.000x5.000 mm) - white/wood (+ extra plants tbd)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63" name="Google Shape;1663;p132"/>
          <p:cNvPicPr preferRelativeResize="0"/>
          <p:nvPr/>
        </p:nvPicPr>
        <p:blipFill rotWithShape="1">
          <a:blip r:embed="rId4">
            <a:alphaModFix/>
          </a:blip>
          <a:srcRect l="18912" r="18918"/>
          <a:stretch/>
        </p:blipFill>
        <p:spPr>
          <a:xfrm>
            <a:off x="435025" y="303800"/>
            <a:ext cx="5773353" cy="4756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8" name="Google Shape;1668;p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9" name="Google Shape;1669;p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0" name="Google Shape;1670;p13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671" name="Google Shape;1671;p133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Paris - Adjusted design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6" name="Google Shape;1676;p134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77" name="Google Shape;1677;p134"/>
          <p:cNvPicPr preferRelativeResize="0"/>
          <p:nvPr/>
        </p:nvPicPr>
        <p:blipFill rotWithShape="1">
          <a:blip r:embed="rId3">
            <a:alphaModFix/>
          </a:blip>
          <a:srcRect l="21674" r="21674"/>
          <a:stretch/>
        </p:blipFill>
        <p:spPr>
          <a:xfrm>
            <a:off x="1985572" y="303800"/>
            <a:ext cx="5268905" cy="476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8" name="Google Shape;1678;p1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9" name="Google Shape;1679;p13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680" name="Google Shape;1680;p13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681" name="Google Shape;1681;p134"/>
          <p:cNvCxnSpPr/>
          <p:nvPr/>
        </p:nvCxnSpPr>
        <p:spPr>
          <a:xfrm>
            <a:off x="1817598" y="1905350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2" name="Google Shape;1682;p134"/>
          <p:cNvCxnSpPr/>
          <p:nvPr/>
        </p:nvCxnSpPr>
        <p:spPr>
          <a:xfrm>
            <a:off x="5166257" y="2574607"/>
            <a:ext cx="174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83" name="Google Shape;1683;p134"/>
          <p:cNvSpPr txBox="1"/>
          <p:nvPr/>
        </p:nvSpPr>
        <p:spPr>
          <a:xfrm>
            <a:off x="6915751" y="2427736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684" name="Google Shape;1684;p134"/>
          <p:cNvCxnSpPr/>
          <p:nvPr/>
        </p:nvCxnSpPr>
        <p:spPr>
          <a:xfrm>
            <a:off x="1891034" y="2911233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85" name="Google Shape;1685;p134"/>
          <p:cNvSpPr txBox="1"/>
          <p:nvPr/>
        </p:nvSpPr>
        <p:spPr>
          <a:xfrm>
            <a:off x="369361" y="2764363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686" name="Google Shape;1686;p134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87" name="Google Shape;1687;p134"/>
          <p:cNvSpPr txBox="1"/>
          <p:nvPr/>
        </p:nvSpPr>
        <p:spPr>
          <a:xfrm>
            <a:off x="369361" y="4314212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688" name="Google Shape;1688;p134"/>
          <p:cNvCxnSpPr/>
          <p:nvPr/>
        </p:nvCxnSpPr>
        <p:spPr>
          <a:xfrm>
            <a:off x="5965450" y="4354800"/>
            <a:ext cx="1097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89" name="Google Shape;1689;p134"/>
          <p:cNvSpPr txBox="1"/>
          <p:nvPr/>
        </p:nvSpPr>
        <p:spPr>
          <a:xfrm>
            <a:off x="7088401" y="412424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690" name="Google Shape;1690;p134"/>
          <p:cNvSpPr txBox="1"/>
          <p:nvPr/>
        </p:nvSpPr>
        <p:spPr>
          <a:xfrm>
            <a:off x="-1128287" y="1718875"/>
            <a:ext cx="28629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1691" name="Google Shape;1691;p134"/>
          <p:cNvCxnSpPr/>
          <p:nvPr/>
        </p:nvCxnSpPr>
        <p:spPr>
          <a:xfrm>
            <a:off x="1817598" y="1400989"/>
            <a:ext cx="178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92" name="Google Shape;1692;p134"/>
          <p:cNvSpPr txBox="1"/>
          <p:nvPr/>
        </p:nvSpPr>
        <p:spPr>
          <a:xfrm>
            <a:off x="-1128287" y="1214513"/>
            <a:ext cx="2862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Larger storage room</a:t>
            </a:r>
            <a:endParaRPr/>
          </a:p>
        </p:txBody>
      </p:sp>
      <p:cxnSp>
        <p:nvCxnSpPr>
          <p:cNvPr id="1693" name="Google Shape;1693;p134"/>
          <p:cNvCxnSpPr/>
          <p:nvPr/>
        </p:nvCxnSpPr>
        <p:spPr>
          <a:xfrm rot="10800000" flipH="1">
            <a:off x="1891034" y="3502659"/>
            <a:ext cx="1519200" cy="3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94" name="Google Shape;1694;p134"/>
          <p:cNvSpPr txBox="1"/>
          <p:nvPr/>
        </p:nvSpPr>
        <p:spPr>
          <a:xfrm>
            <a:off x="369361" y="3358788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695" name="Google Shape;1695;p134"/>
          <p:cNvCxnSpPr/>
          <p:nvPr/>
        </p:nvCxnSpPr>
        <p:spPr>
          <a:xfrm>
            <a:off x="6084915" y="3050207"/>
            <a:ext cx="830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96" name="Google Shape;1696;p134"/>
          <p:cNvSpPr txBox="1"/>
          <p:nvPr/>
        </p:nvSpPr>
        <p:spPr>
          <a:xfrm>
            <a:off x="6915750" y="2903325"/>
            <a:ext cx="1866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697" name="Google Shape;1697;p134"/>
          <p:cNvCxnSpPr/>
          <p:nvPr/>
        </p:nvCxnSpPr>
        <p:spPr>
          <a:xfrm>
            <a:off x="5490489" y="2052221"/>
            <a:ext cx="1425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98" name="Google Shape;1698;p134"/>
          <p:cNvSpPr txBox="1"/>
          <p:nvPr/>
        </p:nvSpPr>
        <p:spPr>
          <a:xfrm>
            <a:off x="6915751" y="190535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699" name="Google Shape;1699;p134"/>
          <p:cNvSpPr txBox="1"/>
          <p:nvPr/>
        </p:nvSpPr>
        <p:spPr>
          <a:xfrm>
            <a:off x="1028476" y="3053037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700" name="Google Shape;1700;p134"/>
          <p:cNvCxnSpPr/>
          <p:nvPr/>
        </p:nvCxnSpPr>
        <p:spPr>
          <a:xfrm rot="10800000" flipH="1">
            <a:off x="1891034" y="3197058"/>
            <a:ext cx="2048700" cy="99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1" name="Google Shape;1701;p134"/>
          <p:cNvCxnSpPr/>
          <p:nvPr/>
        </p:nvCxnSpPr>
        <p:spPr>
          <a:xfrm>
            <a:off x="4358125" y="1589388"/>
            <a:ext cx="271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02" name="Google Shape;1702;p134"/>
          <p:cNvSpPr txBox="1"/>
          <p:nvPr/>
        </p:nvSpPr>
        <p:spPr>
          <a:xfrm>
            <a:off x="7075375" y="14354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Voiles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703" name="Google Shape;1703;p134"/>
          <p:cNvCxnSpPr/>
          <p:nvPr/>
        </p:nvCxnSpPr>
        <p:spPr>
          <a:xfrm rot="10800000" flipH="1">
            <a:off x="6382250" y="3429888"/>
            <a:ext cx="680400" cy="7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04" name="Google Shape;1704;p134"/>
          <p:cNvSpPr txBox="1"/>
          <p:nvPr/>
        </p:nvSpPr>
        <p:spPr>
          <a:xfrm>
            <a:off x="7062550" y="32759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Tower for signing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9" name="Google Shape;1709;p135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10" name="Google Shape;1710;p135"/>
          <p:cNvPicPr preferRelativeResize="0"/>
          <p:nvPr/>
        </p:nvPicPr>
        <p:blipFill rotWithShape="1">
          <a:blip r:embed="rId3">
            <a:alphaModFix/>
          </a:blip>
          <a:srcRect l="21674" r="21674"/>
          <a:stretch/>
        </p:blipFill>
        <p:spPr>
          <a:xfrm>
            <a:off x="1985572" y="303800"/>
            <a:ext cx="5268905" cy="476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1" name="Google Shape;1711;p1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2" name="Google Shape;1712;p13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713" name="Google Shape;1713;p135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714" name="Google Shape;1714;p135"/>
          <p:cNvCxnSpPr/>
          <p:nvPr/>
        </p:nvCxnSpPr>
        <p:spPr>
          <a:xfrm>
            <a:off x="1817598" y="1905350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15" name="Google Shape;1715;p135"/>
          <p:cNvCxnSpPr/>
          <p:nvPr/>
        </p:nvCxnSpPr>
        <p:spPr>
          <a:xfrm>
            <a:off x="5166257" y="2574607"/>
            <a:ext cx="174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16" name="Google Shape;1716;p135"/>
          <p:cNvSpPr txBox="1"/>
          <p:nvPr/>
        </p:nvSpPr>
        <p:spPr>
          <a:xfrm>
            <a:off x="6915751" y="2427736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717" name="Google Shape;1717;p135"/>
          <p:cNvCxnSpPr/>
          <p:nvPr/>
        </p:nvCxnSpPr>
        <p:spPr>
          <a:xfrm>
            <a:off x="1891034" y="2911233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18" name="Google Shape;1718;p135"/>
          <p:cNvSpPr txBox="1"/>
          <p:nvPr/>
        </p:nvSpPr>
        <p:spPr>
          <a:xfrm>
            <a:off x="369361" y="2764363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719" name="Google Shape;1719;p135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20" name="Google Shape;1720;p135"/>
          <p:cNvSpPr txBox="1"/>
          <p:nvPr/>
        </p:nvSpPr>
        <p:spPr>
          <a:xfrm>
            <a:off x="369361" y="4314212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721" name="Google Shape;1721;p135"/>
          <p:cNvCxnSpPr/>
          <p:nvPr/>
        </p:nvCxnSpPr>
        <p:spPr>
          <a:xfrm>
            <a:off x="5965450" y="4354800"/>
            <a:ext cx="1097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22" name="Google Shape;1722;p135"/>
          <p:cNvSpPr txBox="1"/>
          <p:nvPr/>
        </p:nvSpPr>
        <p:spPr>
          <a:xfrm>
            <a:off x="7088401" y="412424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23" name="Google Shape;1723;p135"/>
          <p:cNvSpPr txBox="1"/>
          <p:nvPr/>
        </p:nvSpPr>
        <p:spPr>
          <a:xfrm>
            <a:off x="-1128287" y="1718875"/>
            <a:ext cx="28629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1724" name="Google Shape;1724;p135"/>
          <p:cNvCxnSpPr/>
          <p:nvPr/>
        </p:nvCxnSpPr>
        <p:spPr>
          <a:xfrm>
            <a:off x="1817598" y="1400989"/>
            <a:ext cx="178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25" name="Google Shape;1725;p135"/>
          <p:cNvSpPr txBox="1"/>
          <p:nvPr/>
        </p:nvSpPr>
        <p:spPr>
          <a:xfrm>
            <a:off x="-1128287" y="1214513"/>
            <a:ext cx="2862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Larger storage room</a:t>
            </a:r>
            <a:endParaRPr/>
          </a:p>
        </p:txBody>
      </p:sp>
      <p:cxnSp>
        <p:nvCxnSpPr>
          <p:cNvPr id="1726" name="Google Shape;1726;p135"/>
          <p:cNvCxnSpPr/>
          <p:nvPr/>
        </p:nvCxnSpPr>
        <p:spPr>
          <a:xfrm rot="10800000" flipH="1">
            <a:off x="1891034" y="3502659"/>
            <a:ext cx="1519200" cy="3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27" name="Google Shape;1727;p135"/>
          <p:cNvSpPr txBox="1"/>
          <p:nvPr/>
        </p:nvSpPr>
        <p:spPr>
          <a:xfrm>
            <a:off x="369361" y="3358788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728" name="Google Shape;1728;p135"/>
          <p:cNvCxnSpPr/>
          <p:nvPr/>
        </p:nvCxnSpPr>
        <p:spPr>
          <a:xfrm>
            <a:off x="6084915" y="3050207"/>
            <a:ext cx="830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29" name="Google Shape;1729;p135"/>
          <p:cNvSpPr txBox="1"/>
          <p:nvPr/>
        </p:nvSpPr>
        <p:spPr>
          <a:xfrm>
            <a:off x="6915750" y="2903325"/>
            <a:ext cx="1866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730" name="Google Shape;1730;p135"/>
          <p:cNvCxnSpPr/>
          <p:nvPr/>
        </p:nvCxnSpPr>
        <p:spPr>
          <a:xfrm>
            <a:off x="5490489" y="2052221"/>
            <a:ext cx="1425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31" name="Google Shape;1731;p135"/>
          <p:cNvSpPr txBox="1"/>
          <p:nvPr/>
        </p:nvSpPr>
        <p:spPr>
          <a:xfrm>
            <a:off x="6915751" y="190535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32" name="Google Shape;1732;p135"/>
          <p:cNvSpPr txBox="1"/>
          <p:nvPr/>
        </p:nvSpPr>
        <p:spPr>
          <a:xfrm>
            <a:off x="1028476" y="3053037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733" name="Google Shape;1733;p135"/>
          <p:cNvCxnSpPr/>
          <p:nvPr/>
        </p:nvCxnSpPr>
        <p:spPr>
          <a:xfrm rot="10800000" flipH="1">
            <a:off x="1891034" y="3197058"/>
            <a:ext cx="2048700" cy="99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34" name="Google Shape;1734;p135"/>
          <p:cNvCxnSpPr/>
          <p:nvPr/>
        </p:nvCxnSpPr>
        <p:spPr>
          <a:xfrm>
            <a:off x="4358125" y="1589388"/>
            <a:ext cx="271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35" name="Google Shape;1735;p135"/>
          <p:cNvSpPr txBox="1"/>
          <p:nvPr/>
        </p:nvSpPr>
        <p:spPr>
          <a:xfrm>
            <a:off x="7075375" y="14354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Voiles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36" name="Google Shape;1736;p135"/>
          <p:cNvSpPr/>
          <p:nvPr/>
        </p:nvSpPr>
        <p:spPr>
          <a:xfrm>
            <a:off x="5337400" y="1045000"/>
            <a:ext cx="1244100" cy="22125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7" name="Google Shape;1737;p135"/>
          <p:cNvSpPr/>
          <p:nvPr/>
        </p:nvSpPr>
        <p:spPr>
          <a:xfrm>
            <a:off x="2905253" y="1045000"/>
            <a:ext cx="1006500" cy="4494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" name="Google Shape;1742;p136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3" name="Google Shape;1743;p136"/>
          <p:cNvPicPr preferRelativeResize="0"/>
          <p:nvPr/>
        </p:nvPicPr>
        <p:blipFill rotWithShape="1">
          <a:blip r:embed="rId4">
            <a:alphaModFix/>
          </a:blip>
          <a:srcRect l="15054" r="15054"/>
          <a:stretch/>
        </p:blipFill>
        <p:spPr>
          <a:xfrm>
            <a:off x="313125" y="492450"/>
            <a:ext cx="6132173" cy="4494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4" name="Google Shape;1744;p1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5" name="Google Shape;1745;p13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746" name="Google Shape;1746;p136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 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47" name="Google Shape;1747;p136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8" name="Google Shape;1748;p136"/>
          <p:cNvSpPr txBox="1"/>
          <p:nvPr/>
        </p:nvSpPr>
        <p:spPr>
          <a:xfrm>
            <a:off x="6322100" y="1901075"/>
            <a:ext cx="1877400" cy="2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MLI /CS7500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SC550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VP25 (similar size to SC25)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Dryft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VU200 New Stick Vacuum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New Canister Vac range x 2</a:t>
            </a:r>
            <a:b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MH3-8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 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3" name="Google Shape;1753;p137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4" name="Google Shape;1754;p137"/>
          <p:cNvPicPr preferRelativeResize="0"/>
          <p:nvPr/>
        </p:nvPicPr>
        <p:blipFill rotWithShape="1">
          <a:blip r:embed="rId4">
            <a:alphaModFix/>
          </a:blip>
          <a:srcRect l="7007" r="7015"/>
          <a:stretch/>
        </p:blipFill>
        <p:spPr>
          <a:xfrm>
            <a:off x="313137" y="388600"/>
            <a:ext cx="8143877" cy="485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5" name="Google Shape;1755;p1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6" name="Google Shape;1756;p13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757" name="Google Shape;1757;p137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Google Shape;1762;p138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63" name="Google Shape;1763;p138"/>
          <p:cNvPicPr preferRelativeResize="0"/>
          <p:nvPr/>
        </p:nvPicPr>
        <p:blipFill rotWithShape="1">
          <a:blip r:embed="rId3">
            <a:alphaModFix/>
          </a:blip>
          <a:srcRect l="11543" r="11551"/>
          <a:stretch/>
        </p:blipFill>
        <p:spPr>
          <a:xfrm>
            <a:off x="0" y="708687"/>
            <a:ext cx="6496302" cy="4326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4" name="Google Shape;1764;p1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5" name="Google Shape;1765;p13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766" name="Google Shape;1766;p13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 | ADJUSTED DESIGN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67" name="Google Shape;1767;p138"/>
          <p:cNvSpPr txBox="1"/>
          <p:nvPr/>
        </p:nvSpPr>
        <p:spPr>
          <a:xfrm>
            <a:off x="6040975" y="1089550"/>
            <a:ext cx="2867700" cy="35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SPECIFICATIONS - ADJUSTMENTS</a:t>
            </a:r>
            <a:b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square truss (12 x 12 x +- 6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 for trussing 12 x 12 x 1 meter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Banners for legs 60 x 500 cm - 8 pieces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Curved printed wall (2400 x 100 mm - quarter circle)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Extra wall - seating area + 65 inch screen (2400 x 2550 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Removed the small Rectangular stage - white - for product presentation (2.800x1.600x600/400mm)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Added small round stage (D1000 x H200) for Dryft in Demo area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Larger storage space (3,3x3m)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5 x signing in tower ( 1 x 1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2 x voile circles (4000 m diameter - H 2,5m)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Fencing for demo area (13 m) - different materialisation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lvl="1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○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Wood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lvl="1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○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stickered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2" name="Google Shape;1772;p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3" name="Google Shape;1773;p1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4" name="Google Shape;1774;p13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775" name="Google Shape;1775;p139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03. ISSA Pulire Milan  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0" name="Google Shape;1780;p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1" name="Google Shape;1781;p14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782" name="Google Shape;1782;p140"/>
          <p:cNvSpPr txBox="1"/>
          <p:nvPr/>
        </p:nvSpPr>
        <p:spPr>
          <a:xfrm>
            <a:off x="504475" y="9100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ISSA PULIRE MILAN   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83" name="Google Shape;1783;p140"/>
          <p:cNvSpPr txBox="1"/>
          <p:nvPr/>
        </p:nvSpPr>
        <p:spPr>
          <a:xfrm>
            <a:off x="504475" y="1423150"/>
            <a:ext cx="1764300" cy="16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setup times: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23 - 26 May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7:30 AM - 6:30 PM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Show date and time: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27-29 May</a:t>
            </a:r>
            <a:endParaRPr sz="10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84" name="Google Shape;1784;p140"/>
          <p:cNvSpPr txBox="1"/>
          <p:nvPr/>
        </p:nvSpPr>
        <p:spPr>
          <a:xfrm>
            <a:off x="2628900" y="1423150"/>
            <a:ext cx="3000000" cy="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breakdown times: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nl" sz="10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29 - 31 May</a:t>
            </a:r>
            <a:endParaRPr sz="10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85" name="Google Shape;1785;p140"/>
          <p:cNvSpPr txBox="1"/>
          <p:nvPr/>
        </p:nvSpPr>
        <p:spPr>
          <a:xfrm>
            <a:off x="504475" y="3108550"/>
            <a:ext cx="2195700" cy="13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Size &amp; Dimensions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16 x 8  mtr - 128 m2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Type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Island Booth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86" name="Google Shape;1786;p140"/>
          <p:cNvSpPr txBox="1"/>
          <p:nvPr/>
        </p:nvSpPr>
        <p:spPr>
          <a:xfrm>
            <a:off x="2628900" y="2402400"/>
            <a:ext cx="3000000" cy="15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Project scope and specifications: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Exhibition – Issa Puralire Milan</a:t>
            </a:r>
            <a:endParaRPr sz="1000">
              <a:solidFill>
                <a:schemeClr val="dk1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Stand – 3216</a:t>
            </a:r>
            <a:endParaRPr sz="1000">
              <a:solidFill>
                <a:schemeClr val="dk1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Size – 128 sqm</a:t>
            </a:r>
            <a:b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Sides – None</a:t>
            </a: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787" name="Google Shape;1787;p140"/>
          <p:cNvPicPr preferRelativeResize="0"/>
          <p:nvPr/>
        </p:nvPicPr>
        <p:blipFill rotWithShape="1">
          <a:blip r:embed="rId4">
            <a:alphaModFix/>
          </a:blip>
          <a:srcRect l="40059" r="13305"/>
          <a:stretch/>
        </p:blipFill>
        <p:spPr>
          <a:xfrm>
            <a:off x="5544900" y="0"/>
            <a:ext cx="35990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8" name="Google Shape;1788;p140"/>
          <p:cNvPicPr preferRelativeResize="0"/>
          <p:nvPr/>
        </p:nvPicPr>
        <p:blipFill rotWithShape="1">
          <a:blip r:embed="rId5">
            <a:alphaModFix/>
          </a:blip>
          <a:srcRect l="21485" r="31876"/>
          <a:stretch/>
        </p:blipFill>
        <p:spPr>
          <a:xfrm>
            <a:off x="5544901" y="0"/>
            <a:ext cx="359909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3" name="Google Shape;1793;p141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94" name="Google Shape;1794;p141"/>
          <p:cNvPicPr preferRelativeResize="0"/>
          <p:nvPr/>
        </p:nvPicPr>
        <p:blipFill rotWithShape="1">
          <a:blip r:embed="rId3">
            <a:alphaModFix/>
          </a:blip>
          <a:srcRect l="2856" b="3883"/>
          <a:stretch/>
        </p:blipFill>
        <p:spPr>
          <a:xfrm>
            <a:off x="439200" y="690600"/>
            <a:ext cx="8533824" cy="3150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5" name="Google Shape;1795;p1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6" name="Google Shape;1796;p14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797" name="Google Shape;1797;p141"/>
          <p:cNvSpPr txBox="1"/>
          <p:nvPr/>
        </p:nvSpPr>
        <p:spPr>
          <a:xfrm>
            <a:off x="534134" y="4245228"/>
            <a:ext cx="2215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Floorplan Milan</a:t>
            </a:r>
            <a:endParaRPr sz="13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Stand (xxx)</a:t>
            </a:r>
            <a:endParaRPr sz="16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798" name="Google Shape;1798;p141"/>
          <p:cNvSpPr/>
          <p:nvPr/>
        </p:nvSpPr>
        <p:spPr>
          <a:xfrm rot="-5400000">
            <a:off x="5530300" y="2219875"/>
            <a:ext cx="292800" cy="473400"/>
          </a:xfrm>
          <a:prstGeom prst="rect">
            <a:avLst/>
          </a:prstGeom>
          <a:noFill/>
          <a:ln w="28575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90" name="Google Shape;190;p25"/>
          <p:cNvSpPr txBox="1"/>
          <p:nvPr/>
        </p:nvSpPr>
        <p:spPr>
          <a:xfrm>
            <a:off x="577550" y="2219650"/>
            <a:ext cx="4255500" cy="19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Standard programme for each stand:</a:t>
            </a:r>
            <a:endParaRPr sz="10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000"/>
              <a:buFont typeface="Roboto Light"/>
              <a:buChar char="●"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Distinct zones for new and existing portfolio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000"/>
              <a:buFont typeface="Roboto Light"/>
              <a:buChar char="●"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Demo Area (approx. 25% of floor space)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000"/>
              <a:buFont typeface="Roboto Light"/>
              <a:buChar char="●"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Hospitality counter with seating (no kitchen)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000"/>
              <a:buFont typeface="Roboto Light"/>
              <a:buChar char="●"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Semi-private meeting areas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000"/>
              <a:buFont typeface="Roboto Light"/>
              <a:buChar char="●"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Video screens / Gamification Zone 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000"/>
              <a:buFont typeface="Roboto Light"/>
              <a:buChar char="●"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000"/>
              <a:buFont typeface="Roboto Light"/>
              <a:buChar char="●"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Consideration of sustainable solution / materials and construction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91" name="Google Shape;191;p25"/>
          <p:cNvPicPr preferRelativeResize="0"/>
          <p:nvPr/>
        </p:nvPicPr>
        <p:blipFill rotWithShape="1">
          <a:blip r:embed="rId4">
            <a:alphaModFix/>
          </a:blip>
          <a:srcRect l="48021" t="23564" r="25453" b="26669"/>
          <a:stretch/>
        </p:blipFill>
        <p:spPr>
          <a:xfrm>
            <a:off x="5031125" y="0"/>
            <a:ext cx="411287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5"/>
          <p:cNvSpPr txBox="1"/>
          <p:nvPr/>
        </p:nvSpPr>
        <p:spPr>
          <a:xfrm>
            <a:off x="650525" y="910025"/>
            <a:ext cx="3000000" cy="1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NILFISK STANDS 2025</a:t>
            </a:r>
            <a:endParaRPr sz="11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London	 	</a:t>
            </a:r>
            <a:r>
              <a:rPr lang="nl" sz="10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18 - 20</a:t>
            </a: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 March </a:t>
            </a:r>
            <a:b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Paris		25 - 27 March</a:t>
            </a:r>
            <a:b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Milan		27 - 29 May</a:t>
            </a:r>
            <a:b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Berlin		23 - 26 September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3" name="Google Shape;1803;p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4" name="Google Shape;1804;p14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05" name="Google Shape;1805;p142"/>
          <p:cNvSpPr txBox="1"/>
          <p:nvPr/>
        </p:nvSpPr>
        <p:spPr>
          <a:xfrm>
            <a:off x="520100" y="765800"/>
            <a:ext cx="4209300" cy="600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STANDBUILD RULES MILAN</a:t>
            </a:r>
            <a:endParaRPr sz="10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The maximum allowable height for setting up all self-supporting </a:t>
            </a:r>
            <a:r>
              <a:rPr lang="nl" sz="800" b="1">
                <a:solidFill>
                  <a:srgbClr val="222222"/>
                </a:solidFill>
                <a:highlight>
                  <a:srgbClr val="FFFF00"/>
                </a:highlight>
                <a:latin typeface="Roboto"/>
                <a:ea typeface="Roboto"/>
                <a:cs typeface="Roboto"/>
                <a:sym typeface="Roboto"/>
              </a:rPr>
              <a:t>perimeter</a:t>
            </a:r>
            <a:endParaRPr sz="800" b="1">
              <a:solidFill>
                <a:srgbClr val="222222"/>
              </a:solidFill>
              <a:highlight>
                <a:srgbClr val="FFFF00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elements (walls, truss systems, non-suspended elements) is 4.00 m above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ground;</a:t>
            </a:r>
            <a:b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The maximum allowable height for the installation of all self-supporting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point and central elements is 6.00 m above ground.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Structures are permitted within the stand up to a maximum height of 6.00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 as long as they are positioned in the centre of the stand area and their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overall dimensions do not exceed in width and depth exactly 30% of the front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and 30% of the stand sides. Only if the stand abuts a pavilion wall may the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emerging structure be set back or leaned against the back wall, albeit always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in a central position with respect to the front of the stand.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For island stands with four free sides, as an alternative to the above, and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subject to Organizer technical office verification, the formation of a single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continuous perimeter curtain wall 100% of the length of a single short free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side is permitted, provided that the remaining three sides are left open.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For each linear metre exceeding 50% occupation of each open perimeter side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or display front, the Exhibitor shall be required to pay a penalty of €500.00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+ VAT, without prejudice to compensation for greater damages.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806" name="Google Shape;1806;p142"/>
          <p:cNvPicPr preferRelativeResize="0"/>
          <p:nvPr/>
        </p:nvPicPr>
        <p:blipFill rotWithShape="1">
          <a:blip r:embed="rId4">
            <a:alphaModFix/>
          </a:blip>
          <a:srcRect l="40403" r="12659"/>
          <a:stretch/>
        </p:blipFill>
        <p:spPr>
          <a:xfrm>
            <a:off x="5521550" y="0"/>
            <a:ext cx="362245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1" name="Google Shape;1811;p1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2" name="Google Shape;1812;p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3" name="Google Shape;1813;p14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14" name="Google Shape;1814;p143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Milan  - Initial design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9" name="Google Shape;1819;p144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20" name="Google Shape;1820;p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1" name="Google Shape;1821;p14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22" name="Google Shape;1822;p14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823" name="Google Shape;1823;p144"/>
          <p:cNvPicPr preferRelativeResize="0"/>
          <p:nvPr/>
        </p:nvPicPr>
        <p:blipFill rotWithShape="1">
          <a:blip r:embed="rId4">
            <a:alphaModFix/>
          </a:blip>
          <a:srcRect l="9106" r="5866"/>
          <a:stretch/>
        </p:blipFill>
        <p:spPr>
          <a:xfrm>
            <a:off x="1476451" y="641214"/>
            <a:ext cx="6221102" cy="374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24" name="Google Shape;1824;p144"/>
          <p:cNvCxnSpPr/>
          <p:nvPr/>
        </p:nvCxnSpPr>
        <p:spPr>
          <a:xfrm>
            <a:off x="1314550" y="2237150"/>
            <a:ext cx="2429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25" name="Google Shape;1825;p144"/>
          <p:cNvCxnSpPr/>
          <p:nvPr/>
        </p:nvCxnSpPr>
        <p:spPr>
          <a:xfrm>
            <a:off x="5131500" y="3033050"/>
            <a:ext cx="2448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26" name="Google Shape;1826;p144"/>
          <p:cNvSpPr txBox="1"/>
          <p:nvPr/>
        </p:nvSpPr>
        <p:spPr>
          <a:xfrm>
            <a:off x="7579525" y="14221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827" name="Google Shape;1827;p144"/>
          <p:cNvCxnSpPr/>
          <p:nvPr/>
        </p:nvCxnSpPr>
        <p:spPr>
          <a:xfrm>
            <a:off x="1391500" y="3591963"/>
            <a:ext cx="2409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28" name="Google Shape;1828;p144"/>
          <p:cNvSpPr txBox="1"/>
          <p:nvPr/>
        </p:nvSpPr>
        <p:spPr>
          <a:xfrm>
            <a:off x="-203000" y="343806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sp>
        <p:nvSpPr>
          <p:cNvPr id="1829" name="Google Shape;1829;p144"/>
          <p:cNvSpPr txBox="1"/>
          <p:nvPr/>
        </p:nvSpPr>
        <p:spPr>
          <a:xfrm>
            <a:off x="7579525" y="35852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830" name="Google Shape;1830;p144"/>
          <p:cNvSpPr txBox="1"/>
          <p:nvPr/>
        </p:nvSpPr>
        <p:spPr>
          <a:xfrm>
            <a:off x="-1772325" y="2041750"/>
            <a:ext cx="30000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(no kitchen)</a:t>
            </a:r>
            <a:endParaRPr/>
          </a:p>
        </p:txBody>
      </p:sp>
      <p:cxnSp>
        <p:nvCxnSpPr>
          <p:cNvPr id="1831" name="Google Shape;1831;p144"/>
          <p:cNvCxnSpPr/>
          <p:nvPr/>
        </p:nvCxnSpPr>
        <p:spPr>
          <a:xfrm>
            <a:off x="1314550" y="1613875"/>
            <a:ext cx="227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32" name="Google Shape;1832;p144"/>
          <p:cNvSpPr txBox="1"/>
          <p:nvPr/>
        </p:nvSpPr>
        <p:spPr>
          <a:xfrm>
            <a:off x="-320025" y="1418475"/>
            <a:ext cx="154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1833" name="Google Shape;1833;p144"/>
          <p:cNvCxnSpPr/>
          <p:nvPr/>
        </p:nvCxnSpPr>
        <p:spPr>
          <a:xfrm>
            <a:off x="1391500" y="3321950"/>
            <a:ext cx="1984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34" name="Google Shape;1834;p144"/>
          <p:cNvSpPr txBox="1"/>
          <p:nvPr/>
        </p:nvSpPr>
        <p:spPr>
          <a:xfrm>
            <a:off x="-203000" y="31680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835" name="Google Shape;1835;p144"/>
          <p:cNvCxnSpPr/>
          <p:nvPr/>
        </p:nvCxnSpPr>
        <p:spPr>
          <a:xfrm>
            <a:off x="1314550" y="1938675"/>
            <a:ext cx="1461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36" name="Google Shape;1836;p144"/>
          <p:cNvSpPr txBox="1"/>
          <p:nvPr/>
        </p:nvSpPr>
        <p:spPr>
          <a:xfrm>
            <a:off x="7579525" y="247001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837" name="Google Shape;1837;p144"/>
          <p:cNvSpPr txBox="1"/>
          <p:nvPr/>
        </p:nvSpPr>
        <p:spPr>
          <a:xfrm>
            <a:off x="7563600" y="1729850"/>
            <a:ext cx="18069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Reusable items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(e.g. truss, storage,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stages, fencing, bar,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furniture, wooden divider, wall)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838" name="Google Shape;1838;p144"/>
          <p:cNvCxnSpPr/>
          <p:nvPr/>
        </p:nvCxnSpPr>
        <p:spPr>
          <a:xfrm>
            <a:off x="1403625" y="2873900"/>
            <a:ext cx="3297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9" name="Google Shape;1839;p144"/>
          <p:cNvCxnSpPr/>
          <p:nvPr/>
        </p:nvCxnSpPr>
        <p:spPr>
          <a:xfrm>
            <a:off x="5666400" y="2070438"/>
            <a:ext cx="1897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0" name="Google Shape;1840;p144"/>
          <p:cNvCxnSpPr/>
          <p:nvPr/>
        </p:nvCxnSpPr>
        <p:spPr>
          <a:xfrm>
            <a:off x="6820825" y="3739175"/>
            <a:ext cx="75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41" name="Google Shape;1841;p144"/>
          <p:cNvSpPr txBox="1"/>
          <p:nvPr/>
        </p:nvSpPr>
        <p:spPr>
          <a:xfrm>
            <a:off x="7579525" y="32495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842" name="Google Shape;1842;p144"/>
          <p:cNvCxnSpPr/>
          <p:nvPr/>
        </p:nvCxnSpPr>
        <p:spPr>
          <a:xfrm>
            <a:off x="6320625" y="3403500"/>
            <a:ext cx="125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43" name="Google Shape;1843;p144"/>
          <p:cNvSpPr txBox="1"/>
          <p:nvPr/>
        </p:nvSpPr>
        <p:spPr>
          <a:xfrm>
            <a:off x="-203000" y="2718650"/>
            <a:ext cx="15945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 /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Gamification Zone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844" name="Google Shape;1844;p144"/>
          <p:cNvSpPr txBox="1"/>
          <p:nvPr/>
        </p:nvSpPr>
        <p:spPr>
          <a:xfrm>
            <a:off x="-320025" y="1778313"/>
            <a:ext cx="154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845" name="Google Shape;1845;p144"/>
          <p:cNvCxnSpPr/>
          <p:nvPr/>
        </p:nvCxnSpPr>
        <p:spPr>
          <a:xfrm>
            <a:off x="6267450" y="2623925"/>
            <a:ext cx="1296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6" name="Google Shape;1846;p144"/>
          <p:cNvCxnSpPr/>
          <p:nvPr/>
        </p:nvCxnSpPr>
        <p:spPr>
          <a:xfrm rot="10800000">
            <a:off x="6975450" y="1578000"/>
            <a:ext cx="566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47" name="Google Shape;1847;p144"/>
          <p:cNvSpPr txBox="1"/>
          <p:nvPr/>
        </p:nvSpPr>
        <p:spPr>
          <a:xfrm>
            <a:off x="7579525" y="287913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2" name="Google Shape;1852;p145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53" name="Google Shape;1853;p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4" name="Google Shape;1854;p14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55" name="Google Shape;1855;p145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856" name="Google Shape;1856;p145"/>
          <p:cNvPicPr preferRelativeResize="0"/>
          <p:nvPr/>
        </p:nvPicPr>
        <p:blipFill rotWithShape="1">
          <a:blip r:embed="rId4">
            <a:alphaModFix/>
          </a:blip>
          <a:srcRect l="9106" r="5866"/>
          <a:stretch/>
        </p:blipFill>
        <p:spPr>
          <a:xfrm>
            <a:off x="1476451" y="641214"/>
            <a:ext cx="6221102" cy="374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57" name="Google Shape;1857;p145"/>
          <p:cNvCxnSpPr/>
          <p:nvPr/>
        </p:nvCxnSpPr>
        <p:spPr>
          <a:xfrm>
            <a:off x="1314550" y="2237150"/>
            <a:ext cx="2429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8" name="Google Shape;1858;p145"/>
          <p:cNvCxnSpPr/>
          <p:nvPr/>
        </p:nvCxnSpPr>
        <p:spPr>
          <a:xfrm>
            <a:off x="5131500" y="3033050"/>
            <a:ext cx="2448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59" name="Google Shape;1859;p145"/>
          <p:cNvSpPr txBox="1"/>
          <p:nvPr/>
        </p:nvSpPr>
        <p:spPr>
          <a:xfrm>
            <a:off x="7579525" y="14221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860" name="Google Shape;1860;p145"/>
          <p:cNvCxnSpPr/>
          <p:nvPr/>
        </p:nvCxnSpPr>
        <p:spPr>
          <a:xfrm>
            <a:off x="1391500" y="3591963"/>
            <a:ext cx="2409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61" name="Google Shape;1861;p145"/>
          <p:cNvSpPr txBox="1"/>
          <p:nvPr/>
        </p:nvSpPr>
        <p:spPr>
          <a:xfrm>
            <a:off x="-203000" y="343806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sp>
        <p:nvSpPr>
          <p:cNvPr id="1862" name="Google Shape;1862;p145"/>
          <p:cNvSpPr txBox="1"/>
          <p:nvPr/>
        </p:nvSpPr>
        <p:spPr>
          <a:xfrm>
            <a:off x="7579525" y="35852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863" name="Google Shape;1863;p145"/>
          <p:cNvSpPr txBox="1"/>
          <p:nvPr/>
        </p:nvSpPr>
        <p:spPr>
          <a:xfrm>
            <a:off x="-1772325" y="2041750"/>
            <a:ext cx="30000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(no kitchen)</a:t>
            </a:r>
            <a:endParaRPr/>
          </a:p>
        </p:txBody>
      </p:sp>
      <p:cxnSp>
        <p:nvCxnSpPr>
          <p:cNvPr id="1864" name="Google Shape;1864;p145"/>
          <p:cNvCxnSpPr/>
          <p:nvPr/>
        </p:nvCxnSpPr>
        <p:spPr>
          <a:xfrm>
            <a:off x="1314550" y="1613875"/>
            <a:ext cx="227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65" name="Google Shape;1865;p145"/>
          <p:cNvSpPr txBox="1"/>
          <p:nvPr/>
        </p:nvSpPr>
        <p:spPr>
          <a:xfrm>
            <a:off x="-320025" y="1418475"/>
            <a:ext cx="154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1866" name="Google Shape;1866;p145"/>
          <p:cNvCxnSpPr/>
          <p:nvPr/>
        </p:nvCxnSpPr>
        <p:spPr>
          <a:xfrm>
            <a:off x="1391500" y="3321950"/>
            <a:ext cx="1984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67" name="Google Shape;1867;p145"/>
          <p:cNvSpPr txBox="1"/>
          <p:nvPr/>
        </p:nvSpPr>
        <p:spPr>
          <a:xfrm>
            <a:off x="-203000" y="31680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868" name="Google Shape;1868;p145"/>
          <p:cNvCxnSpPr/>
          <p:nvPr/>
        </p:nvCxnSpPr>
        <p:spPr>
          <a:xfrm>
            <a:off x="1314550" y="1938675"/>
            <a:ext cx="1461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69" name="Google Shape;1869;p145"/>
          <p:cNvSpPr txBox="1"/>
          <p:nvPr/>
        </p:nvSpPr>
        <p:spPr>
          <a:xfrm>
            <a:off x="7579525" y="247001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870" name="Google Shape;1870;p145"/>
          <p:cNvSpPr txBox="1"/>
          <p:nvPr/>
        </p:nvSpPr>
        <p:spPr>
          <a:xfrm>
            <a:off x="7563600" y="1729850"/>
            <a:ext cx="18069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Reusable items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(e.g. truss, storage,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stages, fencing, bar,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furniture, wooden divider, wall)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871" name="Google Shape;1871;p145"/>
          <p:cNvCxnSpPr/>
          <p:nvPr/>
        </p:nvCxnSpPr>
        <p:spPr>
          <a:xfrm>
            <a:off x="1403625" y="2873900"/>
            <a:ext cx="3297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2" name="Google Shape;1872;p145"/>
          <p:cNvCxnSpPr/>
          <p:nvPr/>
        </p:nvCxnSpPr>
        <p:spPr>
          <a:xfrm>
            <a:off x="5666400" y="2070438"/>
            <a:ext cx="1897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3" name="Google Shape;1873;p145"/>
          <p:cNvCxnSpPr/>
          <p:nvPr/>
        </p:nvCxnSpPr>
        <p:spPr>
          <a:xfrm>
            <a:off x="6820825" y="3739175"/>
            <a:ext cx="75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74" name="Google Shape;1874;p145"/>
          <p:cNvSpPr txBox="1"/>
          <p:nvPr/>
        </p:nvSpPr>
        <p:spPr>
          <a:xfrm>
            <a:off x="7579525" y="32495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875" name="Google Shape;1875;p145"/>
          <p:cNvCxnSpPr/>
          <p:nvPr/>
        </p:nvCxnSpPr>
        <p:spPr>
          <a:xfrm>
            <a:off x="6320625" y="3403500"/>
            <a:ext cx="125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76" name="Google Shape;1876;p145"/>
          <p:cNvSpPr txBox="1"/>
          <p:nvPr/>
        </p:nvSpPr>
        <p:spPr>
          <a:xfrm>
            <a:off x="-203000" y="27186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877" name="Google Shape;1877;p145"/>
          <p:cNvSpPr txBox="1"/>
          <p:nvPr/>
        </p:nvSpPr>
        <p:spPr>
          <a:xfrm>
            <a:off x="-320025" y="1778313"/>
            <a:ext cx="154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878" name="Google Shape;1878;p145"/>
          <p:cNvCxnSpPr/>
          <p:nvPr/>
        </p:nvCxnSpPr>
        <p:spPr>
          <a:xfrm>
            <a:off x="6267450" y="2623925"/>
            <a:ext cx="1296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9" name="Google Shape;1879;p145"/>
          <p:cNvCxnSpPr/>
          <p:nvPr/>
        </p:nvCxnSpPr>
        <p:spPr>
          <a:xfrm rot="10800000">
            <a:off x="6975450" y="1578000"/>
            <a:ext cx="566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80" name="Google Shape;1880;p145"/>
          <p:cNvSpPr txBox="1"/>
          <p:nvPr/>
        </p:nvSpPr>
        <p:spPr>
          <a:xfrm>
            <a:off x="7579525" y="287913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881" name="Google Shape;1881;p145"/>
          <p:cNvSpPr/>
          <p:nvPr/>
        </p:nvSpPr>
        <p:spPr>
          <a:xfrm>
            <a:off x="1974100" y="1418475"/>
            <a:ext cx="1244100" cy="25356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2" name="Google Shape;1882;p145"/>
          <p:cNvSpPr/>
          <p:nvPr/>
        </p:nvSpPr>
        <p:spPr>
          <a:xfrm>
            <a:off x="3142575" y="1387675"/>
            <a:ext cx="1096800" cy="4947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7" name="Google Shape;1887;p146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8" name="Google Shape;1888;p1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9" name="Google Shape;1889;p14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890" name="Google Shape;1890;p146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891" name="Google Shape;1891;p146"/>
          <p:cNvPicPr preferRelativeResize="0"/>
          <p:nvPr/>
        </p:nvPicPr>
        <p:blipFill rotWithShape="1">
          <a:blip r:embed="rId5">
            <a:alphaModFix/>
          </a:blip>
          <a:srcRect l="9029" r="9037"/>
          <a:stretch/>
        </p:blipFill>
        <p:spPr>
          <a:xfrm>
            <a:off x="66075" y="751050"/>
            <a:ext cx="6418473" cy="4012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92" name="Google Shape;1892;p146"/>
          <p:cNvSpPr txBox="1"/>
          <p:nvPr/>
        </p:nvSpPr>
        <p:spPr>
          <a:xfrm>
            <a:off x="6322100" y="1901075"/>
            <a:ext cx="1877400" cy="2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MLI /CS7500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SC550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VP25 (similar size to SC25)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Dryft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VU200 New Stick Vacuum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New Canister Vac range x 2</a:t>
            </a:r>
            <a:b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MH3-8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 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7" name="Google Shape;1897;p147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8" name="Google Shape;1898;p1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9" name="Google Shape;1899;p14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900" name="Google Shape;1900;p147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901" name="Google Shape;1901;p147"/>
          <p:cNvPicPr preferRelativeResize="0"/>
          <p:nvPr/>
        </p:nvPicPr>
        <p:blipFill rotWithShape="1">
          <a:blip r:embed="rId5">
            <a:alphaModFix/>
          </a:blip>
          <a:srcRect l="714" r="9"/>
          <a:stretch/>
        </p:blipFill>
        <p:spPr>
          <a:xfrm>
            <a:off x="124175" y="429338"/>
            <a:ext cx="8451548" cy="4360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6" name="Google Shape;1906;p148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07" name="Google Shape;1907;p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8" name="Google Shape;1908;p14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909" name="Google Shape;1909;p148"/>
          <p:cNvSpPr txBox="1"/>
          <p:nvPr/>
        </p:nvSpPr>
        <p:spPr>
          <a:xfrm>
            <a:off x="6308950" y="938550"/>
            <a:ext cx="2606400" cy="35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SPECIFICATIONS</a:t>
            </a:r>
            <a:br>
              <a:rPr lang="nl" sz="800" b="1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</a:br>
            <a:endParaRPr sz="800" b="1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Full colour printed stickers on wooden floor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Standing square truss (8 x 8 x +- 6 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Full colour printed banners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Full colour printed storage (3.300x1.500x2.500mm) wth 65 inch LCD screen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Bar with 3 stools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Standing table with three stools (2x)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Small stage (2.800x1.600x600/400mm)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Big stage (6.500x1.600x600/400mm)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Curved wooden wall (2x)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Fencing for demo area (16 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Wall with 65 inch screen (2.500x200x2.500mm)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Tree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Information sign (14x)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Lounge furniture (Couch, chair, 2x side table)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6AA84F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10" name="Google Shape;1910;p148"/>
          <p:cNvPicPr preferRelativeResize="0"/>
          <p:nvPr/>
        </p:nvPicPr>
        <p:blipFill rotWithShape="1">
          <a:blip r:embed="rId4">
            <a:alphaModFix/>
          </a:blip>
          <a:srcRect l="9029" r="9037"/>
          <a:stretch/>
        </p:blipFill>
        <p:spPr>
          <a:xfrm>
            <a:off x="313125" y="695775"/>
            <a:ext cx="6479299" cy="4050451"/>
          </a:xfrm>
          <a:prstGeom prst="rect">
            <a:avLst/>
          </a:prstGeom>
          <a:noFill/>
          <a:ln>
            <a:noFill/>
          </a:ln>
        </p:spPr>
      </p:pic>
      <p:sp>
        <p:nvSpPr>
          <p:cNvPr id="1911" name="Google Shape;1911;p14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6" name="Google Shape;1916;p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7" name="Google Shape;1917;p1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8" name="Google Shape;1918;p14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919" name="Google Shape;1919;p149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Milan  - Adjusted design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4" name="Google Shape;1924;p150"/>
          <p:cNvSpPr/>
          <p:nvPr/>
        </p:nvSpPr>
        <p:spPr>
          <a:xfrm>
            <a:off x="-1235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25" name="Google Shape;1925;p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6" name="Google Shape;1926;p15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927" name="Google Shape;1927;p150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928" name="Google Shape;1928;p150"/>
          <p:cNvPicPr preferRelativeResize="0"/>
          <p:nvPr/>
        </p:nvPicPr>
        <p:blipFill rotWithShape="1">
          <a:blip r:embed="rId4">
            <a:alphaModFix/>
          </a:blip>
          <a:srcRect l="7490" r="7490"/>
          <a:stretch/>
        </p:blipFill>
        <p:spPr>
          <a:xfrm>
            <a:off x="1476451" y="641214"/>
            <a:ext cx="6221102" cy="374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29" name="Google Shape;1929;p150"/>
          <p:cNvCxnSpPr/>
          <p:nvPr/>
        </p:nvCxnSpPr>
        <p:spPr>
          <a:xfrm>
            <a:off x="1302200" y="2237150"/>
            <a:ext cx="2442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0" name="Google Shape;1930;p150"/>
          <p:cNvCxnSpPr/>
          <p:nvPr/>
        </p:nvCxnSpPr>
        <p:spPr>
          <a:xfrm>
            <a:off x="5131500" y="3033050"/>
            <a:ext cx="2448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31" name="Google Shape;1931;p150"/>
          <p:cNvCxnSpPr/>
          <p:nvPr/>
        </p:nvCxnSpPr>
        <p:spPr>
          <a:xfrm>
            <a:off x="1391500" y="3833138"/>
            <a:ext cx="1727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32" name="Google Shape;1932;p150"/>
          <p:cNvSpPr txBox="1"/>
          <p:nvPr/>
        </p:nvSpPr>
        <p:spPr>
          <a:xfrm>
            <a:off x="7579525" y="18464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Lounge / meeting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33" name="Google Shape;1933;p150"/>
          <p:cNvSpPr txBox="1"/>
          <p:nvPr/>
        </p:nvSpPr>
        <p:spPr>
          <a:xfrm>
            <a:off x="-203000" y="367923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sp>
        <p:nvSpPr>
          <p:cNvPr id="1934" name="Google Shape;1934;p150"/>
          <p:cNvSpPr txBox="1"/>
          <p:nvPr/>
        </p:nvSpPr>
        <p:spPr>
          <a:xfrm>
            <a:off x="7579525" y="35852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35" name="Google Shape;1935;p150"/>
          <p:cNvSpPr txBox="1"/>
          <p:nvPr/>
        </p:nvSpPr>
        <p:spPr>
          <a:xfrm>
            <a:off x="-690650" y="2041750"/>
            <a:ext cx="20052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(no kitchen)</a:t>
            </a:r>
            <a:endParaRPr/>
          </a:p>
        </p:txBody>
      </p:sp>
      <p:cxnSp>
        <p:nvCxnSpPr>
          <p:cNvPr id="1936" name="Google Shape;1936;p150"/>
          <p:cNvCxnSpPr/>
          <p:nvPr/>
        </p:nvCxnSpPr>
        <p:spPr>
          <a:xfrm>
            <a:off x="1314550" y="1613875"/>
            <a:ext cx="227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37" name="Google Shape;1937;p150"/>
          <p:cNvSpPr txBox="1"/>
          <p:nvPr/>
        </p:nvSpPr>
        <p:spPr>
          <a:xfrm>
            <a:off x="-320025" y="1418475"/>
            <a:ext cx="154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Large storage room</a:t>
            </a:r>
            <a:endParaRPr/>
          </a:p>
        </p:txBody>
      </p:sp>
      <p:cxnSp>
        <p:nvCxnSpPr>
          <p:cNvPr id="1938" name="Google Shape;1938;p150"/>
          <p:cNvCxnSpPr/>
          <p:nvPr/>
        </p:nvCxnSpPr>
        <p:spPr>
          <a:xfrm>
            <a:off x="1391500" y="3155988"/>
            <a:ext cx="1984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39" name="Google Shape;1939;p150"/>
          <p:cNvSpPr txBox="1"/>
          <p:nvPr/>
        </p:nvSpPr>
        <p:spPr>
          <a:xfrm>
            <a:off x="-203000" y="30020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940" name="Google Shape;1940;p150"/>
          <p:cNvCxnSpPr/>
          <p:nvPr/>
        </p:nvCxnSpPr>
        <p:spPr>
          <a:xfrm>
            <a:off x="1314550" y="1938675"/>
            <a:ext cx="1461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41" name="Google Shape;1941;p150"/>
          <p:cNvCxnSpPr/>
          <p:nvPr/>
        </p:nvCxnSpPr>
        <p:spPr>
          <a:xfrm rot="10800000" flipH="1">
            <a:off x="1403625" y="2861900"/>
            <a:ext cx="3953400" cy="12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42" name="Google Shape;1942;p150"/>
          <p:cNvCxnSpPr/>
          <p:nvPr/>
        </p:nvCxnSpPr>
        <p:spPr>
          <a:xfrm>
            <a:off x="6820825" y="3739175"/>
            <a:ext cx="75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43" name="Google Shape;1943;p150"/>
          <p:cNvSpPr txBox="1"/>
          <p:nvPr/>
        </p:nvSpPr>
        <p:spPr>
          <a:xfrm>
            <a:off x="7579525" y="32495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944" name="Google Shape;1944;p150"/>
          <p:cNvCxnSpPr/>
          <p:nvPr/>
        </p:nvCxnSpPr>
        <p:spPr>
          <a:xfrm>
            <a:off x="6320625" y="3403500"/>
            <a:ext cx="125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45" name="Google Shape;1945;p150"/>
          <p:cNvSpPr txBox="1"/>
          <p:nvPr/>
        </p:nvSpPr>
        <p:spPr>
          <a:xfrm>
            <a:off x="-203000" y="27186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46" name="Google Shape;1946;p150"/>
          <p:cNvSpPr txBox="1"/>
          <p:nvPr/>
        </p:nvSpPr>
        <p:spPr>
          <a:xfrm>
            <a:off x="-320025" y="1713963"/>
            <a:ext cx="15477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947" name="Google Shape;1947;p150"/>
          <p:cNvCxnSpPr/>
          <p:nvPr/>
        </p:nvCxnSpPr>
        <p:spPr>
          <a:xfrm rot="10800000">
            <a:off x="6718950" y="2002300"/>
            <a:ext cx="822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48" name="Google Shape;1948;p150"/>
          <p:cNvSpPr txBox="1"/>
          <p:nvPr/>
        </p:nvSpPr>
        <p:spPr>
          <a:xfrm>
            <a:off x="7579525" y="287913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949" name="Google Shape;1949;p150"/>
          <p:cNvCxnSpPr/>
          <p:nvPr/>
        </p:nvCxnSpPr>
        <p:spPr>
          <a:xfrm>
            <a:off x="1403625" y="3495925"/>
            <a:ext cx="1520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50" name="Google Shape;1950;p150"/>
          <p:cNvSpPr txBox="1"/>
          <p:nvPr/>
        </p:nvSpPr>
        <p:spPr>
          <a:xfrm>
            <a:off x="-203000" y="33406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" name="Google Shape;1955;p151"/>
          <p:cNvSpPr/>
          <p:nvPr/>
        </p:nvSpPr>
        <p:spPr>
          <a:xfrm>
            <a:off x="-1235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56" name="Google Shape;1956;p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7" name="Google Shape;1957;p15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958" name="Google Shape;1958;p15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959" name="Google Shape;1959;p151"/>
          <p:cNvPicPr preferRelativeResize="0"/>
          <p:nvPr/>
        </p:nvPicPr>
        <p:blipFill rotWithShape="1">
          <a:blip r:embed="rId4">
            <a:alphaModFix/>
          </a:blip>
          <a:srcRect l="7490" r="7490"/>
          <a:stretch/>
        </p:blipFill>
        <p:spPr>
          <a:xfrm>
            <a:off x="1476451" y="641214"/>
            <a:ext cx="6221102" cy="374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60" name="Google Shape;1960;p151"/>
          <p:cNvCxnSpPr/>
          <p:nvPr/>
        </p:nvCxnSpPr>
        <p:spPr>
          <a:xfrm>
            <a:off x="1302200" y="2237150"/>
            <a:ext cx="2442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61" name="Google Shape;1961;p151"/>
          <p:cNvCxnSpPr/>
          <p:nvPr/>
        </p:nvCxnSpPr>
        <p:spPr>
          <a:xfrm>
            <a:off x="5131500" y="3033050"/>
            <a:ext cx="2448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62" name="Google Shape;1962;p151"/>
          <p:cNvCxnSpPr/>
          <p:nvPr/>
        </p:nvCxnSpPr>
        <p:spPr>
          <a:xfrm>
            <a:off x="1391500" y="3833138"/>
            <a:ext cx="1727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63" name="Google Shape;1963;p151"/>
          <p:cNvSpPr txBox="1"/>
          <p:nvPr/>
        </p:nvSpPr>
        <p:spPr>
          <a:xfrm>
            <a:off x="7579525" y="18464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Lounge / meeting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4" name="Google Shape;1964;p151"/>
          <p:cNvSpPr txBox="1"/>
          <p:nvPr/>
        </p:nvSpPr>
        <p:spPr>
          <a:xfrm>
            <a:off x="-203000" y="367923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sp>
        <p:nvSpPr>
          <p:cNvPr id="1965" name="Google Shape;1965;p151"/>
          <p:cNvSpPr txBox="1"/>
          <p:nvPr/>
        </p:nvSpPr>
        <p:spPr>
          <a:xfrm>
            <a:off x="7579525" y="35852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6" name="Google Shape;1966;p151"/>
          <p:cNvSpPr txBox="1"/>
          <p:nvPr/>
        </p:nvSpPr>
        <p:spPr>
          <a:xfrm>
            <a:off x="-690650" y="2041750"/>
            <a:ext cx="20052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(no kitchen)</a:t>
            </a:r>
            <a:endParaRPr/>
          </a:p>
        </p:txBody>
      </p:sp>
      <p:cxnSp>
        <p:nvCxnSpPr>
          <p:cNvPr id="1967" name="Google Shape;1967;p151"/>
          <p:cNvCxnSpPr/>
          <p:nvPr/>
        </p:nvCxnSpPr>
        <p:spPr>
          <a:xfrm>
            <a:off x="1314550" y="1613875"/>
            <a:ext cx="227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68" name="Google Shape;1968;p151"/>
          <p:cNvSpPr txBox="1"/>
          <p:nvPr/>
        </p:nvSpPr>
        <p:spPr>
          <a:xfrm>
            <a:off x="-320025" y="1418475"/>
            <a:ext cx="154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Large storage room</a:t>
            </a:r>
            <a:endParaRPr/>
          </a:p>
        </p:txBody>
      </p:sp>
      <p:cxnSp>
        <p:nvCxnSpPr>
          <p:cNvPr id="1969" name="Google Shape;1969;p151"/>
          <p:cNvCxnSpPr/>
          <p:nvPr/>
        </p:nvCxnSpPr>
        <p:spPr>
          <a:xfrm>
            <a:off x="1391500" y="3155988"/>
            <a:ext cx="1984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70" name="Google Shape;1970;p151"/>
          <p:cNvSpPr txBox="1"/>
          <p:nvPr/>
        </p:nvSpPr>
        <p:spPr>
          <a:xfrm>
            <a:off x="-203000" y="30020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971" name="Google Shape;1971;p151"/>
          <p:cNvCxnSpPr/>
          <p:nvPr/>
        </p:nvCxnSpPr>
        <p:spPr>
          <a:xfrm>
            <a:off x="1314550" y="1938675"/>
            <a:ext cx="1461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72" name="Google Shape;1972;p151"/>
          <p:cNvCxnSpPr/>
          <p:nvPr/>
        </p:nvCxnSpPr>
        <p:spPr>
          <a:xfrm rot="10800000" flipH="1">
            <a:off x="1403625" y="2861900"/>
            <a:ext cx="3953400" cy="12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73" name="Google Shape;1973;p151"/>
          <p:cNvCxnSpPr/>
          <p:nvPr/>
        </p:nvCxnSpPr>
        <p:spPr>
          <a:xfrm>
            <a:off x="6820825" y="3739175"/>
            <a:ext cx="75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74" name="Google Shape;1974;p151"/>
          <p:cNvSpPr txBox="1"/>
          <p:nvPr/>
        </p:nvSpPr>
        <p:spPr>
          <a:xfrm>
            <a:off x="7579525" y="32495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975" name="Google Shape;1975;p151"/>
          <p:cNvCxnSpPr/>
          <p:nvPr/>
        </p:nvCxnSpPr>
        <p:spPr>
          <a:xfrm>
            <a:off x="6320625" y="3403500"/>
            <a:ext cx="1258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76" name="Google Shape;1976;p151"/>
          <p:cNvSpPr txBox="1"/>
          <p:nvPr/>
        </p:nvSpPr>
        <p:spPr>
          <a:xfrm>
            <a:off x="-203000" y="27186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77" name="Google Shape;1977;p151"/>
          <p:cNvSpPr txBox="1"/>
          <p:nvPr/>
        </p:nvSpPr>
        <p:spPr>
          <a:xfrm>
            <a:off x="-320025" y="1713963"/>
            <a:ext cx="15477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978" name="Google Shape;1978;p151"/>
          <p:cNvCxnSpPr/>
          <p:nvPr/>
        </p:nvCxnSpPr>
        <p:spPr>
          <a:xfrm rot="10800000">
            <a:off x="6718950" y="2002300"/>
            <a:ext cx="822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79" name="Google Shape;1979;p151"/>
          <p:cNvSpPr txBox="1"/>
          <p:nvPr/>
        </p:nvSpPr>
        <p:spPr>
          <a:xfrm>
            <a:off x="7579525" y="287913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980" name="Google Shape;1980;p151"/>
          <p:cNvCxnSpPr/>
          <p:nvPr/>
        </p:nvCxnSpPr>
        <p:spPr>
          <a:xfrm>
            <a:off x="1403625" y="3495925"/>
            <a:ext cx="1520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81" name="Google Shape;1981;p151"/>
          <p:cNvSpPr txBox="1"/>
          <p:nvPr/>
        </p:nvSpPr>
        <p:spPr>
          <a:xfrm>
            <a:off x="-203000" y="33406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82" name="Google Shape;1982;p151"/>
          <p:cNvSpPr/>
          <p:nvPr/>
        </p:nvSpPr>
        <p:spPr>
          <a:xfrm>
            <a:off x="1897900" y="1418475"/>
            <a:ext cx="1240800" cy="25686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3" name="Google Shape;1983;p151"/>
          <p:cNvSpPr/>
          <p:nvPr/>
        </p:nvSpPr>
        <p:spPr>
          <a:xfrm>
            <a:off x="3119200" y="1429825"/>
            <a:ext cx="1096800" cy="9996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5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00" name="Google Shape;200;p26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01.UK cleaning Show London 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8" name="Google Shape;1988;p152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9" name="Google Shape;1989;p1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0" name="Google Shape;1990;p15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991" name="Google Shape;1991;p15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992" name="Google Shape;1992;p152"/>
          <p:cNvPicPr preferRelativeResize="0"/>
          <p:nvPr/>
        </p:nvPicPr>
        <p:blipFill rotWithShape="1">
          <a:blip r:embed="rId5">
            <a:alphaModFix/>
          </a:blip>
          <a:srcRect r="9934"/>
          <a:stretch/>
        </p:blipFill>
        <p:spPr>
          <a:xfrm>
            <a:off x="0" y="1102900"/>
            <a:ext cx="6418473" cy="36501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3" name="Google Shape;1993;p152"/>
          <p:cNvSpPr txBox="1"/>
          <p:nvPr/>
        </p:nvSpPr>
        <p:spPr>
          <a:xfrm>
            <a:off x="6322100" y="1901075"/>
            <a:ext cx="1877400" cy="2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MLI /CS7500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SC550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VP25 (similar size to SC25)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Dryft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VU200 New Stick Vacuum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New Canister Vac range x 2</a:t>
            </a:r>
            <a:b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MH3-8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 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8" name="Google Shape;1998;p153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9" name="Google Shape;1999;p1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00" name="Google Shape;2000;p15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001" name="Google Shape;2001;p153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002" name="Google Shape;2002;p153"/>
          <p:cNvPicPr preferRelativeResize="0"/>
          <p:nvPr/>
        </p:nvPicPr>
        <p:blipFill rotWithShape="1">
          <a:blip r:embed="rId5">
            <a:alphaModFix/>
          </a:blip>
          <a:srcRect l="357" r="357"/>
          <a:stretch/>
        </p:blipFill>
        <p:spPr>
          <a:xfrm>
            <a:off x="134650" y="521626"/>
            <a:ext cx="8958525" cy="462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" name="Google Shape;2007;p154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08" name="Google Shape;2008;p154"/>
          <p:cNvPicPr preferRelativeResize="0"/>
          <p:nvPr/>
        </p:nvPicPr>
        <p:blipFill rotWithShape="1">
          <a:blip r:embed="rId3">
            <a:alphaModFix/>
          </a:blip>
          <a:srcRect l="3864"/>
          <a:stretch/>
        </p:blipFill>
        <p:spPr>
          <a:xfrm>
            <a:off x="156150" y="967100"/>
            <a:ext cx="6884700" cy="3668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9" name="Google Shape;2009;p1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0" name="Google Shape;2010;p15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011" name="Google Shape;2011;p15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 | ADJUSTED DESIGN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12" name="Google Shape;2012;p154"/>
          <p:cNvSpPr txBox="1"/>
          <p:nvPr/>
        </p:nvSpPr>
        <p:spPr>
          <a:xfrm>
            <a:off x="6040975" y="1089550"/>
            <a:ext cx="2867700" cy="342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SPECIFICATIONS - ADJUSTMENTS</a:t>
            </a:r>
            <a:b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square truss (12 x 12 x +- 6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 for trussing 12 x 12 x 1 meter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Banners for legs 60 x 500 cm - 10 pieces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Curved printed wall (2400 x 100 mm - quarter circle)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Extra wall - seating area + 65 inch screen (2400 x 2550 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Removed the small Rectangular stage - white - for product presentation (2.800x1.600x600/400mm)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Added small round stage (D1000 x H200) for Dryft in Demo area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Larger storage space (3,3x3m)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2 x voile circles (4000 m diameter - H 2,5m)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Fencing for demo area (16 m) - different materialisation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lvl="1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○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Wood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lvl="1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○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stickered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" name="Google Shape;2017;p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8" name="Google Shape;2018;p1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9" name="Google Shape;2019;p15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020" name="Google Shape;2020;p155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04. CMS Berlin  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5" name="Google Shape;2025;p156"/>
          <p:cNvPicPr preferRelativeResize="0"/>
          <p:nvPr/>
        </p:nvPicPr>
        <p:blipFill rotWithShape="1">
          <a:blip r:embed="rId3">
            <a:alphaModFix/>
          </a:blip>
          <a:srcRect l="21485" r="31876"/>
          <a:stretch/>
        </p:blipFill>
        <p:spPr>
          <a:xfrm>
            <a:off x="5544901" y="0"/>
            <a:ext cx="35990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6" name="Google Shape;2026;p1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7" name="Google Shape;2027;p15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028" name="Google Shape;2028;p156"/>
          <p:cNvSpPr txBox="1"/>
          <p:nvPr/>
        </p:nvSpPr>
        <p:spPr>
          <a:xfrm>
            <a:off x="504475" y="9100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CMS BERLIN   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29" name="Google Shape;2029;p156"/>
          <p:cNvSpPr txBox="1"/>
          <p:nvPr/>
        </p:nvSpPr>
        <p:spPr>
          <a:xfrm>
            <a:off x="504475" y="1423150"/>
            <a:ext cx="3000000" cy="16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setup times: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18-22 Sept - 07:00-22:00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Show date and time: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23-26 sept</a:t>
            </a:r>
            <a:endParaRPr sz="10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30" name="Google Shape;2030;p156"/>
          <p:cNvSpPr txBox="1"/>
          <p:nvPr/>
        </p:nvSpPr>
        <p:spPr>
          <a:xfrm>
            <a:off x="2628900" y="1423150"/>
            <a:ext cx="3000000" cy="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breakdown times: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26-28 Sept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31" name="Google Shape;2031;p156"/>
          <p:cNvSpPr txBox="1"/>
          <p:nvPr/>
        </p:nvSpPr>
        <p:spPr>
          <a:xfrm>
            <a:off x="504475" y="3108550"/>
            <a:ext cx="3000000" cy="13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Size &amp; Dimensions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…</a:t>
            </a: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 x …  mtr - up to 160 m2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Type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Island Booth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32" name="Google Shape;2032;p156"/>
          <p:cNvSpPr txBox="1"/>
          <p:nvPr/>
        </p:nvSpPr>
        <p:spPr>
          <a:xfrm>
            <a:off x="2628900" y="2402400"/>
            <a:ext cx="30000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Project scope and specifications: </a:t>
            </a:r>
            <a:endParaRPr sz="1000" u="sng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Exhibition – CMS Berlin</a:t>
            </a:r>
            <a:endParaRPr sz="1000">
              <a:solidFill>
                <a:schemeClr val="dk1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Stand – …</a:t>
            </a:r>
            <a:endParaRPr sz="1000">
              <a:solidFill>
                <a:schemeClr val="dk1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Size – up to 160 sqm</a:t>
            </a:r>
            <a:b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Sides – None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033" name="Google Shape;2033;p156"/>
          <p:cNvPicPr preferRelativeResize="0"/>
          <p:nvPr/>
        </p:nvPicPr>
        <p:blipFill rotWithShape="1">
          <a:blip r:embed="rId5">
            <a:alphaModFix/>
          </a:blip>
          <a:srcRect l="35560" t="5793" r="20504"/>
          <a:stretch/>
        </p:blipFill>
        <p:spPr>
          <a:xfrm>
            <a:off x="5544900" y="0"/>
            <a:ext cx="359909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8" name="Google Shape;2038;p157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39" name="Google Shape;2039;p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0" name="Google Shape;2040;p15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041" name="Google Shape;2041;p157"/>
          <p:cNvSpPr txBox="1"/>
          <p:nvPr/>
        </p:nvSpPr>
        <p:spPr>
          <a:xfrm>
            <a:off x="1182725" y="2161025"/>
            <a:ext cx="19761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Floorplan Berlin</a:t>
            </a:r>
            <a:endParaRPr sz="13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Stand (xxx)</a:t>
            </a:r>
            <a:endParaRPr sz="16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042" name="Google Shape;2042;p157"/>
          <p:cNvSpPr/>
          <p:nvPr/>
        </p:nvSpPr>
        <p:spPr>
          <a:xfrm>
            <a:off x="7146100" y="2295150"/>
            <a:ext cx="178500" cy="330300"/>
          </a:xfrm>
          <a:prstGeom prst="rect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43" name="Google Shape;2043;p1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4375" y="77213"/>
            <a:ext cx="4816623" cy="498907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" name="Google Shape;2048;p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9" name="Google Shape;2049;p15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2050" name="Google Shape;2050;p1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07975" y="398625"/>
            <a:ext cx="6873452" cy="4346250"/>
          </a:xfrm>
          <a:prstGeom prst="rect">
            <a:avLst/>
          </a:prstGeom>
          <a:noFill/>
          <a:ln>
            <a:noFill/>
          </a:ln>
        </p:spPr>
      </p:pic>
      <p:sp>
        <p:nvSpPr>
          <p:cNvPr id="2051" name="Google Shape;2051;p158"/>
          <p:cNvSpPr txBox="1"/>
          <p:nvPr/>
        </p:nvSpPr>
        <p:spPr>
          <a:xfrm>
            <a:off x="313134" y="4263278"/>
            <a:ext cx="2215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Floorplan Berlin</a:t>
            </a:r>
            <a:endParaRPr sz="13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Stand 132 (11x13 m)</a:t>
            </a:r>
            <a:endParaRPr sz="1600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Google Shape;2056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7" name="Google Shape;2057;p15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058" name="Google Shape;2058;p159"/>
          <p:cNvSpPr txBox="1"/>
          <p:nvPr/>
        </p:nvSpPr>
        <p:spPr>
          <a:xfrm>
            <a:off x="656800" y="1284150"/>
            <a:ext cx="3219600" cy="481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STANDBUILD RULES BERLIN </a:t>
            </a:r>
            <a:endParaRPr sz="10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The closed portion on one side of the aisle may not exceed 30%, a closed wall may be a maximum of 3 m long and must be graphically designed on the aisle side. Approval is required for such stand constructions.</a:t>
            </a:r>
            <a:endParaRPr sz="9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Unless stated otherwise for the particular event involved, the maximum height of stand structures is equal to the clear internal height of the event hall minus 0.50 m ( 3.1: Hall data). </a:t>
            </a:r>
            <a:r>
              <a:rPr lang="nl" sz="900" b="1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In Halls 8.1, 10.1 and 11.1, maximum heights shall not exceed 3.60 m.</a:t>
            </a:r>
            <a:endParaRPr sz="9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59" name="Google Shape;2059;p159"/>
          <p:cNvPicPr preferRelativeResize="0"/>
          <p:nvPr/>
        </p:nvPicPr>
        <p:blipFill rotWithShape="1">
          <a:blip r:embed="rId4">
            <a:alphaModFix/>
          </a:blip>
          <a:srcRect l="52575"/>
          <a:stretch/>
        </p:blipFill>
        <p:spPr>
          <a:xfrm>
            <a:off x="5484122" y="0"/>
            <a:ext cx="365987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Google Shape;2064;p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5" name="Google Shape;2065;p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6" name="Google Shape;2066;p16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067" name="Google Shape;2067;p160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Berlin - Initial design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2" name="Google Shape;2072;p161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73" name="Google Shape;2073;p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4" name="Google Shape;2074;p16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075" name="Google Shape;2075;p16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076" name="Google Shape;2076;p161"/>
          <p:cNvPicPr preferRelativeResize="0"/>
          <p:nvPr/>
        </p:nvPicPr>
        <p:blipFill rotWithShape="1">
          <a:blip r:embed="rId4">
            <a:alphaModFix/>
          </a:blip>
          <a:srcRect l="7490" r="7490"/>
          <a:stretch/>
        </p:blipFill>
        <p:spPr>
          <a:xfrm>
            <a:off x="935175" y="388600"/>
            <a:ext cx="7720443" cy="46510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77" name="Google Shape;2077;p161"/>
          <p:cNvCxnSpPr/>
          <p:nvPr/>
        </p:nvCxnSpPr>
        <p:spPr>
          <a:xfrm>
            <a:off x="1720400" y="1803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78" name="Google Shape;2078;p161"/>
          <p:cNvCxnSpPr/>
          <p:nvPr/>
        </p:nvCxnSpPr>
        <p:spPr>
          <a:xfrm>
            <a:off x="4908450" y="2661288"/>
            <a:ext cx="2154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79" name="Google Shape;2079;p161"/>
          <p:cNvSpPr txBox="1"/>
          <p:nvPr/>
        </p:nvSpPr>
        <p:spPr>
          <a:xfrm>
            <a:off x="7062550" y="25073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080" name="Google Shape;2080;p161"/>
          <p:cNvCxnSpPr/>
          <p:nvPr/>
        </p:nvCxnSpPr>
        <p:spPr>
          <a:xfrm>
            <a:off x="1797350" y="28080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81" name="Google Shape;2081;p161"/>
          <p:cNvSpPr txBox="1"/>
          <p:nvPr/>
        </p:nvSpPr>
        <p:spPr>
          <a:xfrm>
            <a:off x="202850" y="26541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2082" name="Google Shape;2082;p161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83" name="Google Shape;2083;p161"/>
          <p:cNvSpPr txBox="1"/>
          <p:nvPr/>
        </p:nvSpPr>
        <p:spPr>
          <a:xfrm>
            <a:off x="202850" y="4278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2084" name="Google Shape;2084;p161"/>
          <p:cNvCxnSpPr/>
          <p:nvPr/>
        </p:nvCxnSpPr>
        <p:spPr>
          <a:xfrm>
            <a:off x="6185100" y="4354800"/>
            <a:ext cx="877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85" name="Google Shape;2085;p161"/>
          <p:cNvSpPr txBox="1"/>
          <p:nvPr/>
        </p:nvSpPr>
        <p:spPr>
          <a:xfrm>
            <a:off x="7062550" y="4200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86" name="Google Shape;2086;p161"/>
          <p:cNvSpPr txBox="1"/>
          <p:nvPr/>
        </p:nvSpPr>
        <p:spPr>
          <a:xfrm>
            <a:off x="-1366475" y="1608100"/>
            <a:ext cx="3000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2087" name="Google Shape;2087;p161"/>
          <p:cNvCxnSpPr/>
          <p:nvPr/>
        </p:nvCxnSpPr>
        <p:spPr>
          <a:xfrm>
            <a:off x="1720400" y="1225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88" name="Google Shape;2088;p161"/>
          <p:cNvSpPr txBox="1"/>
          <p:nvPr/>
        </p:nvSpPr>
        <p:spPr>
          <a:xfrm>
            <a:off x="-1366475" y="103010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2089" name="Google Shape;2089;p161"/>
          <p:cNvCxnSpPr/>
          <p:nvPr/>
        </p:nvCxnSpPr>
        <p:spPr>
          <a:xfrm rot="10800000" flipH="1">
            <a:off x="1797350" y="3114475"/>
            <a:ext cx="1591800" cy="3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90" name="Google Shape;2090;p161"/>
          <p:cNvSpPr txBox="1"/>
          <p:nvPr/>
        </p:nvSpPr>
        <p:spPr>
          <a:xfrm>
            <a:off x="202850" y="29638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2091" name="Google Shape;2091;p161"/>
          <p:cNvCxnSpPr/>
          <p:nvPr/>
        </p:nvCxnSpPr>
        <p:spPr>
          <a:xfrm>
            <a:off x="5861650" y="1761850"/>
            <a:ext cx="1200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92" name="Google Shape;2092;p161"/>
          <p:cNvSpPr txBox="1"/>
          <p:nvPr/>
        </p:nvSpPr>
        <p:spPr>
          <a:xfrm>
            <a:off x="7062550" y="16079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93" name="Google Shape;2093;p161"/>
          <p:cNvSpPr txBox="1"/>
          <p:nvPr/>
        </p:nvSpPr>
        <p:spPr>
          <a:xfrm>
            <a:off x="7046625" y="953450"/>
            <a:ext cx="18069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Reusable items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(e.g. truss, storage, stages, fencing, bar, furniture, wooden divider, wall)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094" name="Google Shape;2094;p161"/>
          <p:cNvCxnSpPr/>
          <p:nvPr/>
        </p:nvCxnSpPr>
        <p:spPr>
          <a:xfrm>
            <a:off x="5050000" y="2063825"/>
            <a:ext cx="2012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95" name="Google Shape;2095;p161"/>
          <p:cNvSpPr txBox="1"/>
          <p:nvPr/>
        </p:nvSpPr>
        <p:spPr>
          <a:xfrm>
            <a:off x="7062550" y="19099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096" name="Google Shape;2096;p161"/>
          <p:cNvCxnSpPr/>
          <p:nvPr/>
        </p:nvCxnSpPr>
        <p:spPr>
          <a:xfrm>
            <a:off x="5408650" y="1121675"/>
            <a:ext cx="1653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Google Shape;20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07" name="Google Shape;207;p27"/>
          <p:cNvSpPr txBox="1"/>
          <p:nvPr/>
        </p:nvSpPr>
        <p:spPr>
          <a:xfrm>
            <a:off x="504475" y="9100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UK CLEANING SHOW LONDON 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8" name="Google Shape;208;p27"/>
          <p:cNvSpPr txBox="1"/>
          <p:nvPr/>
        </p:nvSpPr>
        <p:spPr>
          <a:xfrm>
            <a:off x="504475" y="1366225"/>
            <a:ext cx="3000000" cy="41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setup times: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16th of March - 09:00-20:00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17th of March - 09:00-18:00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(20 building hours)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Show date and time: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18-20 March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Size &amp; Dimensions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10 x 10 mtr - 100m2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Type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Island Booth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9" name="Google Shape;209;p27"/>
          <p:cNvSpPr txBox="1"/>
          <p:nvPr/>
        </p:nvSpPr>
        <p:spPr>
          <a:xfrm>
            <a:off x="2464075" y="1366225"/>
            <a:ext cx="2455200" cy="239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breakdown times: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20th of March - after the fair: 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15:00-20:00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(5 break hours)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0000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Project scope and specifications: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Exhibition – UK Cleaning Show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Stand – C5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Size – 100 sqm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Sides – None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0" name="Google Shape;210;p27"/>
          <p:cNvPicPr preferRelativeResize="0"/>
          <p:nvPr/>
        </p:nvPicPr>
        <p:blipFill rotWithShape="1">
          <a:blip r:embed="rId4">
            <a:alphaModFix/>
          </a:blip>
          <a:srcRect l="38896" r="14760"/>
          <a:stretch/>
        </p:blipFill>
        <p:spPr>
          <a:xfrm>
            <a:off x="5567599" y="0"/>
            <a:ext cx="357640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1" name="Google Shape;2101;p162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02" name="Google Shape;2102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3" name="Google Shape;2103;p16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104" name="Google Shape;2104;p16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05" name="Google Shape;2105;p162"/>
          <p:cNvPicPr preferRelativeResize="0"/>
          <p:nvPr/>
        </p:nvPicPr>
        <p:blipFill rotWithShape="1">
          <a:blip r:embed="rId4">
            <a:alphaModFix/>
          </a:blip>
          <a:srcRect l="7490" r="7490"/>
          <a:stretch/>
        </p:blipFill>
        <p:spPr>
          <a:xfrm>
            <a:off x="935175" y="388600"/>
            <a:ext cx="7720443" cy="46510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06" name="Google Shape;2106;p162"/>
          <p:cNvCxnSpPr/>
          <p:nvPr/>
        </p:nvCxnSpPr>
        <p:spPr>
          <a:xfrm>
            <a:off x="1720400" y="1803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07" name="Google Shape;2107;p162"/>
          <p:cNvCxnSpPr/>
          <p:nvPr/>
        </p:nvCxnSpPr>
        <p:spPr>
          <a:xfrm>
            <a:off x="4908450" y="2661288"/>
            <a:ext cx="2154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08" name="Google Shape;2108;p162"/>
          <p:cNvSpPr txBox="1"/>
          <p:nvPr/>
        </p:nvSpPr>
        <p:spPr>
          <a:xfrm>
            <a:off x="7062550" y="25073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109" name="Google Shape;2109;p162"/>
          <p:cNvCxnSpPr/>
          <p:nvPr/>
        </p:nvCxnSpPr>
        <p:spPr>
          <a:xfrm>
            <a:off x="1797350" y="28080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10" name="Google Shape;2110;p162"/>
          <p:cNvSpPr txBox="1"/>
          <p:nvPr/>
        </p:nvSpPr>
        <p:spPr>
          <a:xfrm>
            <a:off x="202850" y="26541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2111" name="Google Shape;2111;p162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12" name="Google Shape;2112;p162"/>
          <p:cNvSpPr txBox="1"/>
          <p:nvPr/>
        </p:nvSpPr>
        <p:spPr>
          <a:xfrm>
            <a:off x="202850" y="4278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2113" name="Google Shape;2113;p162"/>
          <p:cNvCxnSpPr/>
          <p:nvPr/>
        </p:nvCxnSpPr>
        <p:spPr>
          <a:xfrm>
            <a:off x="6185100" y="4354800"/>
            <a:ext cx="877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14" name="Google Shape;2114;p162"/>
          <p:cNvSpPr txBox="1"/>
          <p:nvPr/>
        </p:nvSpPr>
        <p:spPr>
          <a:xfrm>
            <a:off x="7062550" y="4200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115" name="Google Shape;2115;p162"/>
          <p:cNvSpPr txBox="1"/>
          <p:nvPr/>
        </p:nvSpPr>
        <p:spPr>
          <a:xfrm>
            <a:off x="-1366475" y="1608100"/>
            <a:ext cx="3000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2116" name="Google Shape;2116;p162"/>
          <p:cNvCxnSpPr/>
          <p:nvPr/>
        </p:nvCxnSpPr>
        <p:spPr>
          <a:xfrm>
            <a:off x="1720400" y="1225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17" name="Google Shape;2117;p162"/>
          <p:cNvSpPr txBox="1"/>
          <p:nvPr/>
        </p:nvSpPr>
        <p:spPr>
          <a:xfrm>
            <a:off x="-1366475" y="103010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2118" name="Google Shape;2118;p162"/>
          <p:cNvCxnSpPr/>
          <p:nvPr/>
        </p:nvCxnSpPr>
        <p:spPr>
          <a:xfrm rot="10800000" flipH="1">
            <a:off x="1797350" y="3114475"/>
            <a:ext cx="1591800" cy="3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19" name="Google Shape;2119;p162"/>
          <p:cNvSpPr txBox="1"/>
          <p:nvPr/>
        </p:nvSpPr>
        <p:spPr>
          <a:xfrm>
            <a:off x="202850" y="29638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2120" name="Google Shape;2120;p162"/>
          <p:cNvCxnSpPr/>
          <p:nvPr/>
        </p:nvCxnSpPr>
        <p:spPr>
          <a:xfrm>
            <a:off x="5861650" y="1761850"/>
            <a:ext cx="1200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21" name="Google Shape;2121;p162"/>
          <p:cNvSpPr txBox="1"/>
          <p:nvPr/>
        </p:nvSpPr>
        <p:spPr>
          <a:xfrm>
            <a:off x="7062550" y="16079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122" name="Google Shape;2122;p162"/>
          <p:cNvSpPr txBox="1"/>
          <p:nvPr/>
        </p:nvSpPr>
        <p:spPr>
          <a:xfrm>
            <a:off x="7046625" y="953450"/>
            <a:ext cx="18069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Reusable items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(e.g. truss, storage, stages, fencing, bar, furniture, wooden divider, wall)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123" name="Google Shape;2123;p162"/>
          <p:cNvCxnSpPr/>
          <p:nvPr/>
        </p:nvCxnSpPr>
        <p:spPr>
          <a:xfrm>
            <a:off x="5050000" y="2063825"/>
            <a:ext cx="2012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24" name="Google Shape;2124;p162"/>
          <p:cNvSpPr txBox="1"/>
          <p:nvPr/>
        </p:nvSpPr>
        <p:spPr>
          <a:xfrm>
            <a:off x="7062550" y="19099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125" name="Google Shape;2125;p162"/>
          <p:cNvCxnSpPr/>
          <p:nvPr/>
        </p:nvCxnSpPr>
        <p:spPr>
          <a:xfrm>
            <a:off x="5408650" y="1121675"/>
            <a:ext cx="1653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26" name="Google Shape;2126;p162"/>
          <p:cNvSpPr/>
          <p:nvPr/>
        </p:nvSpPr>
        <p:spPr>
          <a:xfrm>
            <a:off x="5363400" y="989175"/>
            <a:ext cx="1244100" cy="25305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7" name="Google Shape;2127;p162"/>
          <p:cNvSpPr/>
          <p:nvPr/>
        </p:nvSpPr>
        <p:spPr>
          <a:xfrm>
            <a:off x="3013800" y="1030100"/>
            <a:ext cx="1012800" cy="4494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2" name="Google Shape;2132;p163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3" name="Google Shape;2133;p1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4" name="Google Shape;2134;p16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135" name="Google Shape;2135;p163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136" name="Google Shape;2136;p163"/>
          <p:cNvSpPr txBox="1"/>
          <p:nvPr/>
        </p:nvSpPr>
        <p:spPr>
          <a:xfrm>
            <a:off x="6069400" y="1860700"/>
            <a:ext cx="2089500" cy="9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chemeClr val="dk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INTENDED NUMBER OF PRODUCTS </a:t>
            </a:r>
            <a:endParaRPr sz="900" b="1">
              <a:solidFill>
                <a:schemeClr val="dk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 b="1">
              <a:solidFill>
                <a:schemeClr val="dk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chemeClr val="dk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To be discussed</a:t>
            </a:r>
            <a:endParaRPr sz="900">
              <a:solidFill>
                <a:schemeClr val="dk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*Products in current design: 17</a:t>
            </a:r>
            <a:endParaRPr sz="900">
              <a:solidFill>
                <a:srgbClr val="FF0000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37" name="Google Shape;2137;p163"/>
          <p:cNvPicPr preferRelativeResize="0"/>
          <p:nvPr/>
        </p:nvPicPr>
        <p:blipFill rotWithShape="1">
          <a:blip r:embed="rId5">
            <a:alphaModFix/>
          </a:blip>
          <a:srcRect l="9029" r="9037"/>
          <a:stretch/>
        </p:blipFill>
        <p:spPr>
          <a:xfrm>
            <a:off x="-471925" y="388600"/>
            <a:ext cx="7636178" cy="477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2" name="Google Shape;2142;p164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3" name="Google Shape;2143;p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4" name="Google Shape;2144;p16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145" name="Google Shape;2145;p16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46" name="Google Shape;2146;p164"/>
          <p:cNvPicPr preferRelativeResize="0"/>
          <p:nvPr/>
        </p:nvPicPr>
        <p:blipFill rotWithShape="1">
          <a:blip r:embed="rId5">
            <a:alphaModFix/>
          </a:blip>
          <a:srcRect l="359" t="10865" r="11944"/>
          <a:stretch/>
        </p:blipFill>
        <p:spPr>
          <a:xfrm>
            <a:off x="-243875" y="539750"/>
            <a:ext cx="8502676" cy="4426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" name="Google Shape;2151;p165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52" name="Google Shape;2152;p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3" name="Google Shape;2153;p16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154" name="Google Shape;2154;p165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155" name="Google Shape;2155;p165"/>
          <p:cNvSpPr txBox="1"/>
          <p:nvPr/>
        </p:nvSpPr>
        <p:spPr>
          <a:xfrm>
            <a:off x="5769925" y="1068700"/>
            <a:ext cx="2606400" cy="358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SPECIFICATIONS</a:t>
            </a:r>
            <a:br>
              <a:rPr lang="nl" sz="800" b="1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</a:br>
            <a:endParaRPr sz="800" b="1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Full colour printed stickers on wooden floor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Standing square truss (8 x 8 x +- 6 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Full colour printed banners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Full colour printed storage (3.300x1.500x2.500mm) wth 65 inch LCD screen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Bar with 3 stools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Standing table with three stools (2x)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Extra small round stage (D1600 x 400mm)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Small stage (2.800x1.600x600/400mm)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Big stage (6.500x1.600x600/400mm)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Curved wooden wall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Fencing for demo area (15 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Wall with 65 inch screen (2.500x200x2.500mm)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Tree (2x)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00">
                <a:solidFill>
                  <a:schemeClr val="dk1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Information sign (13x)</a:t>
            </a:r>
            <a:endParaRPr sz="800">
              <a:solidFill>
                <a:schemeClr val="dk1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oboto"/>
              <a:buChar char="●"/>
            </a:pPr>
            <a:r>
              <a:rPr lang="nl" sz="850">
                <a:solidFill>
                  <a:schemeClr val="dk1"/>
                </a:solidFill>
                <a:highlight>
                  <a:srgbClr val="FFFFFF"/>
                </a:highlight>
              </a:rPr>
              <a:t>Tower (1.000x1.000x5.000 mm) - white/wood (+ extra plants tbd)</a:t>
            </a:r>
            <a:endParaRPr sz="8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chemeClr val="dk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56" name="Google Shape;2156;p165"/>
          <p:cNvPicPr preferRelativeResize="0"/>
          <p:nvPr/>
        </p:nvPicPr>
        <p:blipFill rotWithShape="1">
          <a:blip r:embed="rId4">
            <a:alphaModFix/>
          </a:blip>
          <a:srcRect l="13067" r="18227"/>
          <a:stretch/>
        </p:blipFill>
        <p:spPr>
          <a:xfrm>
            <a:off x="160675" y="492450"/>
            <a:ext cx="5945702" cy="4432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1" name="Google Shape;2161;p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2" name="Google Shape;2162;p1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3" name="Google Shape;2163;p16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164" name="Google Shape;2164;p166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Berlin - Adjusted design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9" name="Google Shape;2169;p167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70" name="Google Shape;2170;p1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1" name="Google Shape;2171;p16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172" name="Google Shape;2172;p167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73" name="Google Shape;2173;p167"/>
          <p:cNvPicPr preferRelativeResize="0"/>
          <p:nvPr/>
        </p:nvPicPr>
        <p:blipFill rotWithShape="1">
          <a:blip r:embed="rId4">
            <a:alphaModFix/>
          </a:blip>
          <a:srcRect l="7490" r="7490"/>
          <a:stretch/>
        </p:blipFill>
        <p:spPr>
          <a:xfrm>
            <a:off x="935175" y="388600"/>
            <a:ext cx="7720443" cy="46510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74" name="Google Shape;2174;p167"/>
          <p:cNvCxnSpPr/>
          <p:nvPr/>
        </p:nvCxnSpPr>
        <p:spPr>
          <a:xfrm>
            <a:off x="1720400" y="1803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75" name="Google Shape;2175;p167"/>
          <p:cNvCxnSpPr/>
          <p:nvPr/>
        </p:nvCxnSpPr>
        <p:spPr>
          <a:xfrm>
            <a:off x="4908450" y="2661288"/>
            <a:ext cx="2154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76" name="Google Shape;2176;p167"/>
          <p:cNvSpPr txBox="1"/>
          <p:nvPr/>
        </p:nvSpPr>
        <p:spPr>
          <a:xfrm>
            <a:off x="7062550" y="25073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177" name="Google Shape;2177;p167"/>
          <p:cNvCxnSpPr/>
          <p:nvPr/>
        </p:nvCxnSpPr>
        <p:spPr>
          <a:xfrm>
            <a:off x="1797350" y="29143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78" name="Google Shape;2178;p167"/>
          <p:cNvSpPr txBox="1"/>
          <p:nvPr/>
        </p:nvSpPr>
        <p:spPr>
          <a:xfrm>
            <a:off x="202850" y="27604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2179" name="Google Shape;2179;p167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80" name="Google Shape;2180;p167"/>
          <p:cNvSpPr txBox="1"/>
          <p:nvPr/>
        </p:nvSpPr>
        <p:spPr>
          <a:xfrm>
            <a:off x="202850" y="4278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2181" name="Google Shape;2181;p167"/>
          <p:cNvCxnSpPr/>
          <p:nvPr/>
        </p:nvCxnSpPr>
        <p:spPr>
          <a:xfrm>
            <a:off x="6185100" y="4354800"/>
            <a:ext cx="877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82" name="Google Shape;2182;p167"/>
          <p:cNvSpPr txBox="1"/>
          <p:nvPr/>
        </p:nvSpPr>
        <p:spPr>
          <a:xfrm>
            <a:off x="7062550" y="4200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183" name="Google Shape;2183;p167"/>
          <p:cNvSpPr txBox="1"/>
          <p:nvPr/>
        </p:nvSpPr>
        <p:spPr>
          <a:xfrm>
            <a:off x="-1366475" y="1608100"/>
            <a:ext cx="3000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2184" name="Google Shape;2184;p167"/>
          <p:cNvCxnSpPr/>
          <p:nvPr/>
        </p:nvCxnSpPr>
        <p:spPr>
          <a:xfrm>
            <a:off x="1720400" y="1225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85" name="Google Shape;2185;p167"/>
          <p:cNvSpPr txBox="1"/>
          <p:nvPr/>
        </p:nvSpPr>
        <p:spPr>
          <a:xfrm>
            <a:off x="-1366475" y="103010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2186" name="Google Shape;2186;p167"/>
          <p:cNvCxnSpPr/>
          <p:nvPr/>
        </p:nvCxnSpPr>
        <p:spPr>
          <a:xfrm rot="10800000" flipH="1">
            <a:off x="1797350" y="3114475"/>
            <a:ext cx="1591800" cy="3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87" name="Google Shape;2187;p167"/>
          <p:cNvSpPr txBox="1"/>
          <p:nvPr/>
        </p:nvSpPr>
        <p:spPr>
          <a:xfrm>
            <a:off x="202850" y="29638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2188" name="Google Shape;2188;p167"/>
          <p:cNvCxnSpPr/>
          <p:nvPr/>
        </p:nvCxnSpPr>
        <p:spPr>
          <a:xfrm>
            <a:off x="5907900" y="3209325"/>
            <a:ext cx="1154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89" name="Google Shape;2189;p167"/>
          <p:cNvSpPr txBox="1"/>
          <p:nvPr/>
        </p:nvSpPr>
        <p:spPr>
          <a:xfrm>
            <a:off x="7062550" y="305541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190" name="Google Shape;2190;p167"/>
          <p:cNvCxnSpPr/>
          <p:nvPr/>
        </p:nvCxnSpPr>
        <p:spPr>
          <a:xfrm>
            <a:off x="5050000" y="2063825"/>
            <a:ext cx="2012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91" name="Google Shape;2191;p167"/>
          <p:cNvSpPr txBox="1"/>
          <p:nvPr/>
        </p:nvSpPr>
        <p:spPr>
          <a:xfrm>
            <a:off x="7062550" y="19099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192" name="Google Shape;2192;p167"/>
          <p:cNvSpPr txBox="1"/>
          <p:nvPr/>
        </p:nvSpPr>
        <p:spPr>
          <a:xfrm>
            <a:off x="981675" y="25073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193" name="Google Shape;2193;p167"/>
          <p:cNvCxnSpPr/>
          <p:nvPr/>
        </p:nvCxnSpPr>
        <p:spPr>
          <a:xfrm>
            <a:off x="1720400" y="2664550"/>
            <a:ext cx="1859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Google Shape;2198;p168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99" name="Google Shape;2199;p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0" name="Google Shape;2200;p16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201" name="Google Shape;2201;p16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202" name="Google Shape;2202;p168"/>
          <p:cNvPicPr preferRelativeResize="0"/>
          <p:nvPr/>
        </p:nvPicPr>
        <p:blipFill rotWithShape="1">
          <a:blip r:embed="rId4">
            <a:alphaModFix/>
          </a:blip>
          <a:srcRect l="7490" r="7490"/>
          <a:stretch/>
        </p:blipFill>
        <p:spPr>
          <a:xfrm>
            <a:off x="935175" y="388600"/>
            <a:ext cx="7720443" cy="46510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03" name="Google Shape;2203;p168"/>
          <p:cNvCxnSpPr/>
          <p:nvPr/>
        </p:nvCxnSpPr>
        <p:spPr>
          <a:xfrm>
            <a:off x="1720400" y="1803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04" name="Google Shape;2204;p168"/>
          <p:cNvCxnSpPr/>
          <p:nvPr/>
        </p:nvCxnSpPr>
        <p:spPr>
          <a:xfrm>
            <a:off x="4908450" y="2661288"/>
            <a:ext cx="2154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05" name="Google Shape;2205;p168"/>
          <p:cNvSpPr txBox="1"/>
          <p:nvPr/>
        </p:nvSpPr>
        <p:spPr>
          <a:xfrm>
            <a:off x="7062550" y="25073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206" name="Google Shape;2206;p168"/>
          <p:cNvCxnSpPr/>
          <p:nvPr/>
        </p:nvCxnSpPr>
        <p:spPr>
          <a:xfrm>
            <a:off x="1797350" y="29143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07" name="Google Shape;2207;p168"/>
          <p:cNvSpPr txBox="1"/>
          <p:nvPr/>
        </p:nvSpPr>
        <p:spPr>
          <a:xfrm>
            <a:off x="202850" y="27604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2208" name="Google Shape;2208;p168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09" name="Google Shape;2209;p168"/>
          <p:cNvSpPr txBox="1"/>
          <p:nvPr/>
        </p:nvSpPr>
        <p:spPr>
          <a:xfrm>
            <a:off x="202850" y="4278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2210" name="Google Shape;2210;p168"/>
          <p:cNvCxnSpPr/>
          <p:nvPr/>
        </p:nvCxnSpPr>
        <p:spPr>
          <a:xfrm>
            <a:off x="6185100" y="4354800"/>
            <a:ext cx="877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11" name="Google Shape;2211;p168"/>
          <p:cNvSpPr txBox="1"/>
          <p:nvPr/>
        </p:nvSpPr>
        <p:spPr>
          <a:xfrm>
            <a:off x="7062550" y="4200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12" name="Google Shape;2212;p168"/>
          <p:cNvSpPr txBox="1"/>
          <p:nvPr/>
        </p:nvSpPr>
        <p:spPr>
          <a:xfrm>
            <a:off x="-1366475" y="1608100"/>
            <a:ext cx="3000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2213" name="Google Shape;2213;p168"/>
          <p:cNvCxnSpPr/>
          <p:nvPr/>
        </p:nvCxnSpPr>
        <p:spPr>
          <a:xfrm>
            <a:off x="1720400" y="1225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14" name="Google Shape;2214;p168"/>
          <p:cNvSpPr txBox="1"/>
          <p:nvPr/>
        </p:nvSpPr>
        <p:spPr>
          <a:xfrm>
            <a:off x="-1366475" y="103010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2215" name="Google Shape;2215;p168"/>
          <p:cNvCxnSpPr/>
          <p:nvPr/>
        </p:nvCxnSpPr>
        <p:spPr>
          <a:xfrm rot="10800000" flipH="1">
            <a:off x="1797350" y="3114475"/>
            <a:ext cx="1591800" cy="3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16" name="Google Shape;2216;p168"/>
          <p:cNvSpPr txBox="1"/>
          <p:nvPr/>
        </p:nvSpPr>
        <p:spPr>
          <a:xfrm>
            <a:off x="202850" y="29638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2217" name="Google Shape;2217;p168"/>
          <p:cNvCxnSpPr/>
          <p:nvPr/>
        </p:nvCxnSpPr>
        <p:spPr>
          <a:xfrm>
            <a:off x="5907900" y="3209325"/>
            <a:ext cx="1154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18" name="Google Shape;2218;p168"/>
          <p:cNvSpPr txBox="1"/>
          <p:nvPr/>
        </p:nvSpPr>
        <p:spPr>
          <a:xfrm>
            <a:off x="7062550" y="305541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219" name="Google Shape;2219;p168"/>
          <p:cNvCxnSpPr/>
          <p:nvPr/>
        </p:nvCxnSpPr>
        <p:spPr>
          <a:xfrm>
            <a:off x="5050000" y="2063825"/>
            <a:ext cx="2012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20" name="Google Shape;2220;p168"/>
          <p:cNvSpPr txBox="1"/>
          <p:nvPr/>
        </p:nvSpPr>
        <p:spPr>
          <a:xfrm>
            <a:off x="7062550" y="190992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21" name="Google Shape;2221;p168"/>
          <p:cNvSpPr txBox="1"/>
          <p:nvPr/>
        </p:nvSpPr>
        <p:spPr>
          <a:xfrm>
            <a:off x="981675" y="25073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222" name="Google Shape;2222;p168"/>
          <p:cNvCxnSpPr/>
          <p:nvPr/>
        </p:nvCxnSpPr>
        <p:spPr>
          <a:xfrm>
            <a:off x="1720400" y="2664550"/>
            <a:ext cx="1859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23" name="Google Shape;2223;p168"/>
          <p:cNvSpPr/>
          <p:nvPr/>
        </p:nvSpPr>
        <p:spPr>
          <a:xfrm>
            <a:off x="5363400" y="989175"/>
            <a:ext cx="1244100" cy="25305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4" name="Google Shape;2224;p168"/>
          <p:cNvSpPr/>
          <p:nvPr/>
        </p:nvSpPr>
        <p:spPr>
          <a:xfrm>
            <a:off x="3013800" y="1030100"/>
            <a:ext cx="1012800" cy="4494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225" name="Google Shape;2225;p168"/>
          <p:cNvCxnSpPr/>
          <p:nvPr/>
        </p:nvCxnSpPr>
        <p:spPr>
          <a:xfrm rot="10800000" flipH="1">
            <a:off x="6382250" y="3705125"/>
            <a:ext cx="680400" cy="7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26" name="Google Shape;2226;p168"/>
          <p:cNvSpPr txBox="1"/>
          <p:nvPr/>
        </p:nvSpPr>
        <p:spPr>
          <a:xfrm>
            <a:off x="7062550" y="355121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Tower for signing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1" name="Google Shape;2231;p169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2" name="Google Shape;2232;p1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3" name="Google Shape;2233;p16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234" name="Google Shape;2234;p169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235" name="Google Shape;2235;p169"/>
          <p:cNvPicPr preferRelativeResize="0"/>
          <p:nvPr/>
        </p:nvPicPr>
        <p:blipFill rotWithShape="1">
          <a:blip r:embed="rId5">
            <a:alphaModFix/>
          </a:blip>
          <a:srcRect l="9029" r="9037"/>
          <a:stretch/>
        </p:blipFill>
        <p:spPr>
          <a:xfrm>
            <a:off x="-178075" y="536175"/>
            <a:ext cx="7636178" cy="4773650"/>
          </a:xfrm>
          <a:prstGeom prst="rect">
            <a:avLst/>
          </a:prstGeom>
          <a:noFill/>
          <a:ln>
            <a:noFill/>
          </a:ln>
        </p:spPr>
      </p:pic>
      <p:sp>
        <p:nvSpPr>
          <p:cNvPr id="2236" name="Google Shape;2236;p169"/>
          <p:cNvSpPr txBox="1"/>
          <p:nvPr/>
        </p:nvSpPr>
        <p:spPr>
          <a:xfrm>
            <a:off x="6322100" y="1901075"/>
            <a:ext cx="1877400" cy="2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MLI /CS7500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SC550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VP25 (similar size to SC25)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Dryft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VU200 New Stick Vacuum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New Canister Vac range x 2</a:t>
            </a:r>
            <a:b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MH3-8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 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1" name="Google Shape;2241;p170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2" name="Google Shape;2242;p1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3" name="Google Shape;2243;p17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244" name="Google Shape;2244;p170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245" name="Google Shape;2245;p170"/>
          <p:cNvPicPr preferRelativeResize="0"/>
          <p:nvPr/>
        </p:nvPicPr>
        <p:blipFill rotWithShape="1">
          <a:blip r:embed="rId5">
            <a:alphaModFix/>
          </a:blip>
          <a:srcRect l="806" r="816"/>
          <a:stretch/>
        </p:blipFill>
        <p:spPr>
          <a:xfrm>
            <a:off x="0" y="492450"/>
            <a:ext cx="8502676" cy="4426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0" name="Google Shape;2250;p171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51" name="Google Shape;2251;p171"/>
          <p:cNvPicPr preferRelativeResize="0"/>
          <p:nvPr/>
        </p:nvPicPr>
        <p:blipFill rotWithShape="1">
          <a:blip r:embed="rId3">
            <a:alphaModFix/>
          </a:blip>
          <a:srcRect l="10171" r="10179"/>
          <a:stretch/>
        </p:blipFill>
        <p:spPr>
          <a:xfrm>
            <a:off x="0" y="618000"/>
            <a:ext cx="6960952" cy="447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2" name="Google Shape;2252;p1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3" name="Google Shape;2253;p17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254" name="Google Shape;2254;p17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 | ADJUSTED DESIGN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55" name="Google Shape;2255;p171"/>
          <p:cNvSpPr txBox="1"/>
          <p:nvPr/>
        </p:nvSpPr>
        <p:spPr>
          <a:xfrm>
            <a:off x="6040975" y="1089550"/>
            <a:ext cx="2867700" cy="37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SPECIFICATIONS - ADJUSTMENTS</a:t>
            </a:r>
            <a:b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Back wall 12 x 3 meter + FC print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square truss (13 x 12 x +- 6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 for trussing 13 x 12x 1 meter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Banners for legs 60 x 500 cm - 8 pieces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Curved printed wall (2400 x 100 mm - quarter circle)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Extra wall - seating area + 65 inch screen (2400 x 2550 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Removed the small Rectangular stage - white - for product presentation (2.800x1.600x600/400mm)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Added small round stage (D1000 x H200) for Dryft in Demo area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5 x signing in tower ( 1 x 1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2 x voile circles (4000 m diameter - H 2,5m)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Fencing for demo area (15 m) - different materialisation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lvl="1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○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Wood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914400" lvl="1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○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stickered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8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6" name="Google Shape;21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218" name="Google Shape;21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9325" y="298650"/>
            <a:ext cx="3850064" cy="4546202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8"/>
          <p:cNvSpPr txBox="1"/>
          <p:nvPr/>
        </p:nvSpPr>
        <p:spPr>
          <a:xfrm>
            <a:off x="683075" y="2167975"/>
            <a:ext cx="30000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Floorplan London</a:t>
            </a:r>
            <a:endParaRPr sz="13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Stand C5</a:t>
            </a:r>
            <a:endParaRPr sz="16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0" name="Google Shape;220;p28"/>
          <p:cNvSpPr/>
          <p:nvPr/>
        </p:nvSpPr>
        <p:spPr>
          <a:xfrm>
            <a:off x="5318125" y="3549175"/>
            <a:ext cx="680400" cy="646500"/>
          </a:xfrm>
          <a:prstGeom prst="rect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0" name="Google Shape;2260;p172"/>
          <p:cNvSpPr/>
          <p:nvPr/>
        </p:nvSpPr>
        <p:spPr>
          <a:xfrm>
            <a:off x="0" y="0"/>
            <a:ext cx="25941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61" name="Google Shape;2261;p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2" name="Google Shape;2262;p172"/>
          <p:cNvSpPr txBox="1"/>
          <p:nvPr/>
        </p:nvSpPr>
        <p:spPr>
          <a:xfrm>
            <a:off x="6243775" y="199950"/>
            <a:ext cx="26649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Extra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WOODEN ROUND WALL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263" name="Google Shape;2263;p172"/>
          <p:cNvPicPr preferRelativeResize="0"/>
          <p:nvPr/>
        </p:nvPicPr>
        <p:blipFill rotWithShape="1">
          <a:blip r:embed="rId4">
            <a:alphaModFix/>
          </a:blip>
          <a:srcRect r="19588"/>
          <a:stretch/>
        </p:blipFill>
        <p:spPr>
          <a:xfrm>
            <a:off x="5566125" y="1349798"/>
            <a:ext cx="2171100" cy="2277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264" name="Google Shape;2264;p172"/>
          <p:cNvPicPr preferRelativeResize="0"/>
          <p:nvPr/>
        </p:nvPicPr>
        <p:blipFill rotWithShape="1">
          <a:blip r:embed="rId5">
            <a:alphaModFix/>
          </a:blip>
          <a:srcRect l="19466" t="22789" r="26294" b="19543"/>
          <a:stretch/>
        </p:blipFill>
        <p:spPr>
          <a:xfrm>
            <a:off x="655299" y="867026"/>
            <a:ext cx="4593649" cy="3178798"/>
          </a:xfrm>
          <a:prstGeom prst="rect">
            <a:avLst/>
          </a:prstGeom>
          <a:noFill/>
          <a:ln>
            <a:noFill/>
          </a:ln>
        </p:spPr>
      </p:pic>
      <p:sp>
        <p:nvSpPr>
          <p:cNvPr id="2265" name="Google Shape;2265;p172"/>
          <p:cNvSpPr txBox="1"/>
          <p:nvPr/>
        </p:nvSpPr>
        <p:spPr>
          <a:xfrm>
            <a:off x="2963575" y="3627400"/>
            <a:ext cx="2134800" cy="6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Type 1 = H2400 mm x 100 mm</a:t>
            </a: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Quarter of a circle with the Diameter of 3200 mm </a:t>
            </a: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1 piece</a:t>
            </a: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66" name="Google Shape;2266;p172"/>
          <p:cNvSpPr txBox="1"/>
          <p:nvPr/>
        </p:nvSpPr>
        <p:spPr>
          <a:xfrm>
            <a:off x="2963575" y="4161150"/>
            <a:ext cx="3000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Type 2 = H2400 x 100 mm</a:t>
            </a: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105 degrees of a circle with the Diameter of 3800 mm </a:t>
            </a: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3 pieces</a:t>
            </a:r>
            <a:endParaRPr/>
          </a:p>
        </p:txBody>
      </p:sp>
      <p:sp>
        <p:nvSpPr>
          <p:cNvPr id="2267" name="Google Shape;2267;p17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2" name="Google Shape;2272;p173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73" name="Google Shape;2273;p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4" name="Google Shape;2274;p17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275" name="Google Shape;2275;p173"/>
          <p:cNvSpPr txBox="1"/>
          <p:nvPr/>
        </p:nvSpPr>
        <p:spPr>
          <a:xfrm>
            <a:off x="5908575" y="199950"/>
            <a:ext cx="30000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endParaRPr sz="1200" i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MATERIALISATION OPTION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FENCING DEMO AREA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276" name="Google Shape;2276;p173"/>
          <p:cNvPicPr preferRelativeResize="0"/>
          <p:nvPr/>
        </p:nvPicPr>
        <p:blipFill rotWithShape="1">
          <a:blip r:embed="rId4">
            <a:alphaModFix/>
          </a:blip>
          <a:srcRect l="3281" t="3586" r="31601" b="1284"/>
          <a:stretch/>
        </p:blipFill>
        <p:spPr>
          <a:xfrm>
            <a:off x="0" y="-13350"/>
            <a:ext cx="6941476" cy="51945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77" name="Google Shape;2277;p173"/>
          <p:cNvCxnSpPr/>
          <p:nvPr/>
        </p:nvCxnSpPr>
        <p:spPr>
          <a:xfrm>
            <a:off x="4982850" y="4028538"/>
            <a:ext cx="2154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78" name="Google Shape;2278;p173"/>
          <p:cNvSpPr txBox="1"/>
          <p:nvPr/>
        </p:nvSpPr>
        <p:spPr>
          <a:xfrm>
            <a:off x="7136950" y="3874650"/>
            <a:ext cx="2007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Full colour stickered base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*Nilfisk blue or artwork by choice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279" name="Google Shape;2279;p173"/>
          <p:cNvCxnSpPr/>
          <p:nvPr/>
        </p:nvCxnSpPr>
        <p:spPr>
          <a:xfrm rot="10800000" flipH="1">
            <a:off x="5042150" y="3542300"/>
            <a:ext cx="2132100" cy="129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80" name="Google Shape;2280;p173"/>
          <p:cNvSpPr txBox="1"/>
          <p:nvPr/>
        </p:nvSpPr>
        <p:spPr>
          <a:xfrm>
            <a:off x="7174250" y="338843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Wooden finish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5" name="Google Shape;2285;p174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86" name="Google Shape;2286;p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7" name="Google Shape;2287;p17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288" name="Google Shape;2288;p17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GAMIFICATION | OPTION 1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289" name="Google Shape;2289;p174"/>
          <p:cNvPicPr preferRelativeResize="0"/>
          <p:nvPr/>
        </p:nvPicPr>
        <p:blipFill rotWithShape="1">
          <a:blip r:embed="rId4">
            <a:alphaModFix/>
          </a:blip>
          <a:srcRect l="23356" r="25479"/>
          <a:stretch/>
        </p:blipFill>
        <p:spPr>
          <a:xfrm rot="-5400000">
            <a:off x="1462937" y="199937"/>
            <a:ext cx="5187876" cy="4916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90" name="Google Shape;2290;p174"/>
          <p:cNvSpPr/>
          <p:nvPr/>
        </p:nvSpPr>
        <p:spPr>
          <a:xfrm rot="-5400000">
            <a:off x="5188275" y="2989026"/>
            <a:ext cx="990600" cy="990600"/>
          </a:xfrm>
          <a:prstGeom prst="ellipse">
            <a:avLst/>
          </a:prstGeom>
          <a:noFill/>
          <a:ln w="19050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1" name="Google Shape;2291;p174"/>
          <p:cNvSpPr txBox="1"/>
          <p:nvPr/>
        </p:nvSpPr>
        <p:spPr>
          <a:xfrm>
            <a:off x="6552050" y="1017800"/>
            <a:ext cx="2356500" cy="14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 b="1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Option 1</a:t>
            </a:r>
            <a:endParaRPr sz="700" b="1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00"/>
              <a:buFont typeface="Roboto"/>
              <a:buChar char="-"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SC25 moved to the right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00"/>
              <a:buFont typeface="Roboto"/>
              <a:buChar char="-"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32 inch screen in front of the back of the curved wall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00"/>
              <a:buFont typeface="Roboto"/>
              <a:buChar char="-"/>
            </a:pPr>
            <a:r>
              <a:rPr lang="nl" sz="700" b="1" i="1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Advantage: </a:t>
            </a: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On the side of the stand. Interesting for visitors walking by. Curved wall can be used to communicate artwork about gamification.  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700"/>
              <a:buFont typeface="Roboto"/>
              <a:buChar char="-"/>
            </a:pPr>
            <a:r>
              <a:rPr lang="nl" sz="700" b="1" i="1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Downside:  </a:t>
            </a: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narrow space between machine and side entrance of the stand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6" name="Google Shape;2296;p175"/>
          <p:cNvPicPr preferRelativeResize="0"/>
          <p:nvPr/>
        </p:nvPicPr>
        <p:blipFill rotWithShape="1">
          <a:blip r:embed="rId3">
            <a:alphaModFix/>
          </a:blip>
          <a:srcRect l="8617"/>
          <a:stretch/>
        </p:blipFill>
        <p:spPr>
          <a:xfrm>
            <a:off x="-199925" y="598650"/>
            <a:ext cx="8552300" cy="4537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7" name="Google Shape;2297;p175"/>
          <p:cNvPicPr preferRelativeResize="0"/>
          <p:nvPr/>
        </p:nvPicPr>
        <p:blipFill rotWithShape="1">
          <a:blip r:embed="rId4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8" name="Google Shape;2298;p17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9" name="Google Shape;2299;p17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300" name="Google Shape;2300;p175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GAMIFICATION | OPTION 1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301" name="Google Shape;2301;p175"/>
          <p:cNvCxnSpPr>
            <a:endCxn id="2302" idx="3"/>
          </p:cNvCxnSpPr>
          <p:nvPr/>
        </p:nvCxnSpPr>
        <p:spPr>
          <a:xfrm rot="10800000">
            <a:off x="926950" y="3080650"/>
            <a:ext cx="1408500" cy="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02" name="Google Shape;2302;p175"/>
          <p:cNvSpPr txBox="1"/>
          <p:nvPr/>
        </p:nvSpPr>
        <p:spPr>
          <a:xfrm>
            <a:off x="-439250" y="2810500"/>
            <a:ext cx="13662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Wall can be used for visual for gamification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27" name="Google Shape;227;p29"/>
          <p:cNvSpPr txBox="1"/>
          <p:nvPr/>
        </p:nvSpPr>
        <p:spPr>
          <a:xfrm>
            <a:off x="523900" y="900175"/>
            <a:ext cx="4733400" cy="41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STANDBUILD RULES LONDON</a:t>
            </a:r>
            <a:endParaRPr sz="10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Maximum build height: 4m</a:t>
            </a: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– single story only </a:t>
            </a:r>
            <a:endParaRPr sz="900" b="1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All stand structures must be completely self-supporting. Suspension may not be</a:t>
            </a:r>
            <a:endParaRPr sz="9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made from the roof of the exhibition halls, nor may any fixing be made to the</a:t>
            </a:r>
            <a:endParaRPr sz="9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structure of the building.</a:t>
            </a:r>
            <a:endParaRPr sz="9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Solid runs of stand walls along gangway edges are forbidden. All stands, irrespective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of height, must have at least 50% of each frontage either open or fitted with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(approved) transparent material with no more than a 4m continuous run of solid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walling. 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Due consideration must be given to the needs of disabled visitors. If a platform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exceeds 38mm, it is recommended you incorporate a wheelchair access ramp. If a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ramp is included the gradient must be no greater than 1:12, the ramp must be a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minimum of 1m wide and be in a contrasting colour to the rest of the stand floor. It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is also recommended that handrails be applied to either side of the ramp to assist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the less mobile and prevent slips/trips.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8" name="Google Shape;228;p29"/>
          <p:cNvPicPr preferRelativeResize="0"/>
          <p:nvPr/>
        </p:nvPicPr>
        <p:blipFill rotWithShape="1">
          <a:blip r:embed="rId4">
            <a:alphaModFix/>
          </a:blip>
          <a:srcRect l="44291" r="7795"/>
          <a:stretch/>
        </p:blipFill>
        <p:spPr>
          <a:xfrm>
            <a:off x="5446400" y="0"/>
            <a:ext cx="36976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5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36" name="Google Shape;236;p30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The stand design</a:t>
            </a: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1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2" name="Google Shape;242;p31"/>
          <p:cNvPicPr preferRelativeResize="0"/>
          <p:nvPr/>
        </p:nvPicPr>
        <p:blipFill rotWithShape="1">
          <a:blip r:embed="rId3">
            <a:alphaModFix/>
          </a:blip>
          <a:srcRect l="26219" r="33212"/>
          <a:stretch/>
        </p:blipFill>
        <p:spPr>
          <a:xfrm>
            <a:off x="2638337" y="-87025"/>
            <a:ext cx="4411715" cy="523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3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45" name="Google Shape;245;p3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46" name="Google Shape;246;p31"/>
          <p:cNvCxnSpPr/>
          <p:nvPr/>
        </p:nvCxnSpPr>
        <p:spPr>
          <a:xfrm>
            <a:off x="1720400" y="19050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7" name="Google Shape;247;p31"/>
          <p:cNvCxnSpPr/>
          <p:nvPr/>
        </p:nvCxnSpPr>
        <p:spPr>
          <a:xfrm>
            <a:off x="5033050" y="205652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8" name="Google Shape;248;p31"/>
          <p:cNvSpPr txBox="1"/>
          <p:nvPr/>
        </p:nvSpPr>
        <p:spPr>
          <a:xfrm>
            <a:off x="7062550" y="1902625"/>
            <a:ext cx="15945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SC401, SC370, SC351, VHB120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VHS010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49" name="Google Shape;249;p31"/>
          <p:cNvCxnSpPr/>
          <p:nvPr/>
        </p:nvCxnSpPr>
        <p:spPr>
          <a:xfrm>
            <a:off x="1769075" y="282747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0" name="Google Shape;250;p31"/>
          <p:cNvSpPr txBox="1"/>
          <p:nvPr/>
        </p:nvSpPr>
        <p:spPr>
          <a:xfrm>
            <a:off x="174575" y="26735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Dryft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51" name="Google Shape;251;p31"/>
          <p:cNvCxnSpPr/>
          <p:nvPr/>
        </p:nvCxnSpPr>
        <p:spPr>
          <a:xfrm>
            <a:off x="1675250" y="397467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2" name="Google Shape;252;p31"/>
          <p:cNvSpPr txBox="1"/>
          <p:nvPr/>
        </p:nvSpPr>
        <p:spPr>
          <a:xfrm>
            <a:off x="299150" y="3749975"/>
            <a:ext cx="13761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Commercial vacs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VP300, VP 300R, VP400, VU200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53" name="Google Shape;253;p31"/>
          <p:cNvCxnSpPr/>
          <p:nvPr/>
        </p:nvCxnSpPr>
        <p:spPr>
          <a:xfrm>
            <a:off x="6172600" y="4264050"/>
            <a:ext cx="877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4" name="Google Shape;254;p31"/>
          <p:cNvSpPr txBox="1"/>
          <p:nvPr/>
        </p:nvSpPr>
        <p:spPr>
          <a:xfrm>
            <a:off x="7050050" y="4110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SC550 - Hero product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5" name="Google Shape;255;p31"/>
          <p:cNvSpPr txBox="1"/>
          <p:nvPr/>
        </p:nvSpPr>
        <p:spPr>
          <a:xfrm>
            <a:off x="-1366475" y="1709600"/>
            <a:ext cx="3000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256" name="Google Shape;256;p31"/>
          <p:cNvCxnSpPr/>
          <p:nvPr/>
        </p:nvCxnSpPr>
        <p:spPr>
          <a:xfrm>
            <a:off x="1720400" y="1225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7" name="Google Shape;257;p31"/>
          <p:cNvSpPr txBox="1"/>
          <p:nvPr/>
        </p:nvSpPr>
        <p:spPr>
          <a:xfrm>
            <a:off x="-1366475" y="103010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 room</a:t>
            </a:r>
            <a:endParaRPr/>
          </a:p>
        </p:txBody>
      </p:sp>
      <p:cxnSp>
        <p:nvCxnSpPr>
          <p:cNvPr id="258" name="Google Shape;258;p31"/>
          <p:cNvCxnSpPr/>
          <p:nvPr/>
        </p:nvCxnSpPr>
        <p:spPr>
          <a:xfrm>
            <a:off x="1789625" y="2416288"/>
            <a:ext cx="1405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9" name="Google Shape;259;p31"/>
          <p:cNvSpPr txBox="1"/>
          <p:nvPr/>
        </p:nvSpPr>
        <p:spPr>
          <a:xfrm>
            <a:off x="195125" y="22623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260" name="Google Shape;260;p31"/>
          <p:cNvCxnSpPr/>
          <p:nvPr/>
        </p:nvCxnSpPr>
        <p:spPr>
          <a:xfrm>
            <a:off x="6176025" y="2551850"/>
            <a:ext cx="870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1" name="Google Shape;261;p31"/>
          <p:cNvSpPr txBox="1"/>
          <p:nvPr/>
        </p:nvSpPr>
        <p:spPr>
          <a:xfrm>
            <a:off x="7046625" y="2397950"/>
            <a:ext cx="15945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SC25, SC550, Dryft, VU200. VP300 / VP400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62" name="Google Shape;262;p31"/>
          <p:cNvCxnSpPr/>
          <p:nvPr/>
        </p:nvCxnSpPr>
        <p:spPr>
          <a:xfrm rot="10800000" flipH="1">
            <a:off x="5302250" y="1779950"/>
            <a:ext cx="1747800" cy="6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3" name="Google Shape;263;p31"/>
          <p:cNvSpPr txBox="1"/>
          <p:nvPr/>
        </p:nvSpPr>
        <p:spPr>
          <a:xfrm>
            <a:off x="897863" y="3044850"/>
            <a:ext cx="15945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Wall with visual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64" name="Google Shape;264;p31"/>
          <p:cNvCxnSpPr/>
          <p:nvPr/>
        </p:nvCxnSpPr>
        <p:spPr>
          <a:xfrm>
            <a:off x="1777213" y="3185050"/>
            <a:ext cx="1785300" cy="9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5" name="Google Shape;265;p31"/>
          <p:cNvCxnSpPr/>
          <p:nvPr/>
        </p:nvCxnSpPr>
        <p:spPr>
          <a:xfrm rot="10800000" flipH="1">
            <a:off x="5686550" y="1332050"/>
            <a:ext cx="1376100" cy="165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6" name="Google Shape;266;p31"/>
          <p:cNvSpPr txBox="1"/>
          <p:nvPr/>
        </p:nvSpPr>
        <p:spPr>
          <a:xfrm>
            <a:off x="7062550" y="11782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Voiles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67" name="Google Shape;267;p31"/>
          <p:cNvSpPr txBox="1"/>
          <p:nvPr/>
        </p:nvSpPr>
        <p:spPr>
          <a:xfrm>
            <a:off x="7062550" y="161736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Wall with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68" name="Google Shape;268;p31"/>
          <p:cNvCxnSpPr>
            <a:endCxn id="269" idx="1"/>
          </p:cNvCxnSpPr>
          <p:nvPr/>
        </p:nvCxnSpPr>
        <p:spPr>
          <a:xfrm rot="10800000" flipH="1">
            <a:off x="6183450" y="3648275"/>
            <a:ext cx="1007700" cy="10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9" name="Google Shape;269;p31"/>
          <p:cNvSpPr txBox="1"/>
          <p:nvPr/>
        </p:nvSpPr>
        <p:spPr>
          <a:xfrm>
            <a:off x="7191150" y="3423575"/>
            <a:ext cx="15945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SC550 / other machine  - Floor level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70" name="Google Shape;270;p31"/>
          <p:cNvCxnSpPr/>
          <p:nvPr/>
        </p:nvCxnSpPr>
        <p:spPr>
          <a:xfrm>
            <a:off x="5199675" y="1091375"/>
            <a:ext cx="1862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1" name="Google Shape;271;p31"/>
          <p:cNvSpPr txBox="1"/>
          <p:nvPr/>
        </p:nvSpPr>
        <p:spPr>
          <a:xfrm>
            <a:off x="7062550" y="9499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SC2000 - Floor level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72" name="Google Shape;272;p31"/>
          <p:cNvCxnSpPr/>
          <p:nvPr/>
        </p:nvCxnSpPr>
        <p:spPr>
          <a:xfrm>
            <a:off x="6206850" y="3047200"/>
            <a:ext cx="870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3" name="Google Shape;273;p31"/>
          <p:cNvSpPr txBox="1"/>
          <p:nvPr/>
        </p:nvSpPr>
        <p:spPr>
          <a:xfrm>
            <a:off x="7077450" y="28933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Gamification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/>
          </a:blip>
          <a:srcRect l="11225" r="18127"/>
          <a:stretch/>
        </p:blipFill>
        <p:spPr>
          <a:xfrm>
            <a:off x="313125" y="956835"/>
            <a:ext cx="1690648" cy="358567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Moodboard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CONCEPT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 rotWithShape="1">
          <a:blip r:embed="rId5">
            <a:alphaModFix/>
          </a:blip>
          <a:srcRect t="33949"/>
          <a:stretch/>
        </p:blipFill>
        <p:spPr>
          <a:xfrm>
            <a:off x="2054381" y="2936580"/>
            <a:ext cx="1617012" cy="1605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 rotWithShape="1">
          <a:blip r:embed="rId6">
            <a:alphaModFix/>
          </a:blip>
          <a:srcRect l="10931" t="21175" r="8030" b="10690"/>
          <a:stretch/>
        </p:blipFill>
        <p:spPr>
          <a:xfrm>
            <a:off x="2054381" y="950625"/>
            <a:ext cx="1730461" cy="1937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/>
          <p:cNvPicPr preferRelativeResize="0"/>
          <p:nvPr/>
        </p:nvPicPr>
        <p:blipFill rotWithShape="1">
          <a:blip r:embed="rId7">
            <a:alphaModFix/>
          </a:blip>
          <a:srcRect l="6294" t="691" r="11744" b="474"/>
          <a:stretch/>
        </p:blipFill>
        <p:spPr>
          <a:xfrm>
            <a:off x="5274503" y="2936580"/>
            <a:ext cx="2002682" cy="1605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/>
          <p:cNvPicPr preferRelativeResize="0"/>
          <p:nvPr/>
        </p:nvPicPr>
        <p:blipFill rotWithShape="1">
          <a:blip r:embed="rId8">
            <a:alphaModFix/>
          </a:blip>
          <a:srcRect t="10722" r="1019"/>
          <a:stretch/>
        </p:blipFill>
        <p:spPr>
          <a:xfrm>
            <a:off x="7327817" y="2515827"/>
            <a:ext cx="1501859" cy="2031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4"/>
          <p:cNvPicPr preferRelativeResize="0"/>
          <p:nvPr/>
        </p:nvPicPr>
        <p:blipFill rotWithShape="1">
          <a:blip r:embed="rId9">
            <a:alphaModFix/>
          </a:blip>
          <a:srcRect t="16125" r="4131" b="1725"/>
          <a:stretch/>
        </p:blipFill>
        <p:spPr>
          <a:xfrm>
            <a:off x="3835457" y="953730"/>
            <a:ext cx="1550224" cy="1931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/>
          <p:cNvPicPr preferRelativeResize="0"/>
          <p:nvPr/>
        </p:nvPicPr>
        <p:blipFill rotWithShape="1">
          <a:blip r:embed="rId10">
            <a:alphaModFix/>
          </a:blip>
          <a:srcRect t="14274" b="19518"/>
          <a:stretch/>
        </p:blipFill>
        <p:spPr>
          <a:xfrm>
            <a:off x="7327771" y="956835"/>
            <a:ext cx="1501859" cy="1491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/>
          <p:cNvPicPr preferRelativeResize="0"/>
          <p:nvPr/>
        </p:nvPicPr>
        <p:blipFill rotWithShape="1">
          <a:blip r:embed="rId11">
            <a:alphaModFix/>
          </a:blip>
          <a:srcRect l="12510" t="29526" b="8102"/>
          <a:stretch/>
        </p:blipFill>
        <p:spPr>
          <a:xfrm>
            <a:off x="3722006" y="2936584"/>
            <a:ext cx="1501859" cy="1605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 rotWithShape="1">
          <a:blip r:embed="rId12">
            <a:alphaModFix/>
          </a:blip>
          <a:srcRect r="19588"/>
          <a:stretch/>
        </p:blipFill>
        <p:spPr>
          <a:xfrm>
            <a:off x="5436323" y="956835"/>
            <a:ext cx="1840862" cy="1931175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4"/>
          <p:cNvSpPr/>
          <p:nvPr/>
        </p:nvSpPr>
        <p:spPr>
          <a:xfrm rot="5400000">
            <a:off x="1732602" y="2431269"/>
            <a:ext cx="652500" cy="637500"/>
          </a:xfrm>
          <a:prstGeom prst="ellipse">
            <a:avLst/>
          </a:prstGeom>
          <a:solidFill>
            <a:srgbClr val="EFF0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4"/>
          <p:cNvSpPr/>
          <p:nvPr/>
        </p:nvSpPr>
        <p:spPr>
          <a:xfrm rot="5400000">
            <a:off x="1732602" y="3210239"/>
            <a:ext cx="652500" cy="637500"/>
          </a:xfrm>
          <a:prstGeom prst="ellipse">
            <a:avLst/>
          </a:prstGeom>
          <a:solidFill>
            <a:srgbClr val="2831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4"/>
          <p:cNvSpPr/>
          <p:nvPr/>
        </p:nvSpPr>
        <p:spPr>
          <a:xfrm rot="5400000">
            <a:off x="1732602" y="1652309"/>
            <a:ext cx="652500" cy="637500"/>
          </a:xfrm>
          <a:prstGeom prst="ellipse">
            <a:avLst/>
          </a:prstGeom>
          <a:solidFill>
            <a:srgbClr val="38AF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9" name="Google Shape;79;p1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266947" y="2702948"/>
            <a:ext cx="1718400" cy="4998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pic>
      <p:sp>
        <p:nvSpPr>
          <p:cNvPr id="80" name="Google Shape;80;p1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32"/>
          <p:cNvPicPr preferRelativeResize="0"/>
          <p:nvPr/>
        </p:nvPicPr>
        <p:blipFill rotWithShape="1">
          <a:blip r:embed="rId3">
            <a:alphaModFix/>
          </a:blip>
          <a:srcRect l="26219" r="33212"/>
          <a:stretch/>
        </p:blipFill>
        <p:spPr>
          <a:xfrm>
            <a:off x="2638337" y="-87025"/>
            <a:ext cx="4411715" cy="523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81" name="Google Shape;281;p3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ELECTRICITY POINTS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82" name="Google Shape;282;p32"/>
          <p:cNvSpPr/>
          <p:nvPr/>
        </p:nvSpPr>
        <p:spPr>
          <a:xfrm>
            <a:off x="3058375" y="1244750"/>
            <a:ext cx="150300" cy="1503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32"/>
          <p:cNvSpPr/>
          <p:nvPr/>
        </p:nvSpPr>
        <p:spPr>
          <a:xfrm>
            <a:off x="3058375" y="1783450"/>
            <a:ext cx="150300" cy="1503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84" name="Google Shape;284;p32"/>
          <p:cNvCxnSpPr/>
          <p:nvPr/>
        </p:nvCxnSpPr>
        <p:spPr>
          <a:xfrm rot="10800000">
            <a:off x="1459239" y="1319889"/>
            <a:ext cx="16416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5" name="Google Shape;285;p32"/>
          <p:cNvCxnSpPr/>
          <p:nvPr/>
        </p:nvCxnSpPr>
        <p:spPr>
          <a:xfrm rot="10800000">
            <a:off x="1459239" y="1858589"/>
            <a:ext cx="16416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6" name="Google Shape;286;p32"/>
          <p:cNvSpPr/>
          <p:nvPr/>
        </p:nvSpPr>
        <p:spPr>
          <a:xfrm>
            <a:off x="3152900" y="4172775"/>
            <a:ext cx="150300" cy="1503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32"/>
          <p:cNvSpPr/>
          <p:nvPr/>
        </p:nvSpPr>
        <p:spPr>
          <a:xfrm rot="10800000">
            <a:off x="6291664" y="2756938"/>
            <a:ext cx="150300" cy="1503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88" name="Google Shape;288;p32"/>
          <p:cNvCxnSpPr/>
          <p:nvPr/>
        </p:nvCxnSpPr>
        <p:spPr>
          <a:xfrm>
            <a:off x="6399500" y="2832098"/>
            <a:ext cx="16416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9" name="Google Shape;289;p32"/>
          <p:cNvSpPr/>
          <p:nvPr/>
        </p:nvSpPr>
        <p:spPr>
          <a:xfrm rot="10800000">
            <a:off x="5301725" y="2005125"/>
            <a:ext cx="197400" cy="154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90" name="Google Shape;290;p32"/>
          <p:cNvCxnSpPr/>
          <p:nvPr/>
        </p:nvCxnSpPr>
        <p:spPr>
          <a:xfrm>
            <a:off x="5441149" y="2083136"/>
            <a:ext cx="20988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1" name="Google Shape;291;p32"/>
          <p:cNvCxnSpPr/>
          <p:nvPr/>
        </p:nvCxnSpPr>
        <p:spPr>
          <a:xfrm rot="10800000">
            <a:off x="1553764" y="4247914"/>
            <a:ext cx="16416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2" name="Google Shape;292;p32"/>
          <p:cNvSpPr txBox="1"/>
          <p:nvPr/>
        </p:nvSpPr>
        <p:spPr>
          <a:xfrm>
            <a:off x="246075" y="1059650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5 power points</a:t>
            </a:r>
            <a:endParaRPr sz="900">
              <a:solidFill>
                <a:srgbClr val="FF0000"/>
              </a:solidFill>
            </a:endParaRPr>
          </a:p>
        </p:txBody>
      </p:sp>
      <p:sp>
        <p:nvSpPr>
          <p:cNvPr id="293" name="Google Shape;293;p32"/>
          <p:cNvSpPr txBox="1"/>
          <p:nvPr/>
        </p:nvSpPr>
        <p:spPr>
          <a:xfrm>
            <a:off x="286300" y="1598350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3 power points</a:t>
            </a:r>
            <a:endParaRPr sz="900">
              <a:solidFill>
                <a:srgbClr val="FF0000"/>
              </a:solidFill>
            </a:endParaRPr>
          </a:p>
        </p:txBody>
      </p:sp>
      <p:sp>
        <p:nvSpPr>
          <p:cNvPr id="294" name="Google Shape;294;p32"/>
          <p:cNvSpPr txBox="1"/>
          <p:nvPr/>
        </p:nvSpPr>
        <p:spPr>
          <a:xfrm>
            <a:off x="346650" y="3959450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3 power points</a:t>
            </a:r>
            <a:endParaRPr sz="900">
              <a:solidFill>
                <a:srgbClr val="FF0000"/>
              </a:solidFill>
            </a:endParaRPr>
          </a:p>
        </p:txBody>
      </p:sp>
      <p:sp>
        <p:nvSpPr>
          <p:cNvPr id="295" name="Google Shape;295;p32"/>
          <p:cNvSpPr txBox="1"/>
          <p:nvPr/>
        </p:nvSpPr>
        <p:spPr>
          <a:xfrm>
            <a:off x="6775875" y="1822875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1 power point</a:t>
            </a:r>
            <a:endParaRPr sz="900">
              <a:solidFill>
                <a:srgbClr val="FF0000"/>
              </a:solidFill>
            </a:endParaRPr>
          </a:p>
        </p:txBody>
      </p:sp>
      <p:sp>
        <p:nvSpPr>
          <p:cNvPr id="296" name="Google Shape;296;p32"/>
          <p:cNvSpPr txBox="1"/>
          <p:nvPr/>
        </p:nvSpPr>
        <p:spPr>
          <a:xfrm>
            <a:off x="6775875" y="2571750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3 power points</a:t>
            </a:r>
            <a:endParaRPr sz="900">
              <a:solidFill>
                <a:srgbClr val="FF0000"/>
              </a:solidFill>
            </a:endParaRPr>
          </a:p>
        </p:txBody>
      </p:sp>
      <p:cxnSp>
        <p:nvCxnSpPr>
          <p:cNvPr id="297" name="Google Shape;297;p32"/>
          <p:cNvCxnSpPr/>
          <p:nvPr/>
        </p:nvCxnSpPr>
        <p:spPr>
          <a:xfrm rot="10800000">
            <a:off x="5499125" y="1977000"/>
            <a:ext cx="6384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98" name="Google Shape;298;p32"/>
          <p:cNvSpPr txBox="1"/>
          <p:nvPr/>
        </p:nvSpPr>
        <p:spPr>
          <a:xfrm>
            <a:off x="5693975" y="1722150"/>
            <a:ext cx="10434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Screen position</a:t>
            </a:r>
            <a:endParaRPr sz="9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3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4" name="Google Shape;304;p33"/>
          <p:cNvPicPr preferRelativeResize="0"/>
          <p:nvPr/>
        </p:nvPicPr>
        <p:blipFill rotWithShape="1">
          <a:blip r:embed="rId3">
            <a:alphaModFix/>
          </a:blip>
          <a:srcRect l="26389" t="4405" r="33463" b="13868"/>
          <a:stretch/>
        </p:blipFill>
        <p:spPr>
          <a:xfrm>
            <a:off x="1956600" y="270213"/>
            <a:ext cx="4933176" cy="4829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07" name="Google Shape;307;p33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POWER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08" name="Google Shape;308;p33"/>
          <p:cNvSpPr/>
          <p:nvPr/>
        </p:nvSpPr>
        <p:spPr>
          <a:xfrm>
            <a:off x="2965125" y="1199100"/>
            <a:ext cx="150300" cy="1503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FF00"/>
              </a:solidFill>
            </a:endParaRPr>
          </a:p>
        </p:txBody>
      </p:sp>
      <p:cxnSp>
        <p:nvCxnSpPr>
          <p:cNvPr id="309" name="Google Shape;309;p33"/>
          <p:cNvCxnSpPr/>
          <p:nvPr/>
        </p:nvCxnSpPr>
        <p:spPr>
          <a:xfrm rot="10800000">
            <a:off x="3040264" y="517339"/>
            <a:ext cx="0" cy="756900"/>
          </a:xfrm>
          <a:prstGeom prst="straightConnector1">
            <a:avLst/>
          </a:prstGeom>
          <a:noFill/>
          <a:ln w="952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0" name="Google Shape;310;p33"/>
          <p:cNvSpPr txBox="1"/>
          <p:nvPr/>
        </p:nvSpPr>
        <p:spPr>
          <a:xfrm>
            <a:off x="3040275" y="303800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FF"/>
                </a:solidFill>
              </a:rPr>
              <a:t>Main power </a:t>
            </a:r>
            <a:endParaRPr sz="900">
              <a:solidFill>
                <a:srgbClr val="FF00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FF"/>
                </a:solidFill>
              </a:rPr>
              <a:t>supply 63A 40kW</a:t>
            </a:r>
            <a:endParaRPr sz="90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4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6" name="Google Shape;316;p34"/>
          <p:cNvPicPr preferRelativeResize="0"/>
          <p:nvPr/>
        </p:nvPicPr>
        <p:blipFill rotWithShape="1">
          <a:blip r:embed="rId3">
            <a:alphaModFix/>
          </a:blip>
          <a:srcRect l="26386" t="4405" r="30483" b="13868"/>
          <a:stretch/>
        </p:blipFill>
        <p:spPr>
          <a:xfrm>
            <a:off x="1834675" y="229900"/>
            <a:ext cx="5229701" cy="476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19" name="Google Shape;319;p3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DIMENSIONS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0" name="Google Shape;320;p34"/>
          <p:cNvSpPr/>
          <p:nvPr/>
        </p:nvSpPr>
        <p:spPr>
          <a:xfrm>
            <a:off x="2612301" y="960686"/>
            <a:ext cx="1247400" cy="554100"/>
          </a:xfrm>
          <a:prstGeom prst="rect">
            <a:avLst/>
          </a:prstGeom>
          <a:solidFill>
            <a:srgbClr val="E69EEA">
              <a:alpha val="3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34"/>
          <p:cNvSpPr/>
          <p:nvPr/>
        </p:nvSpPr>
        <p:spPr>
          <a:xfrm>
            <a:off x="5740800" y="928700"/>
            <a:ext cx="604800" cy="21279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22" name="Google Shape;322;p34"/>
          <p:cNvCxnSpPr/>
          <p:nvPr/>
        </p:nvCxnSpPr>
        <p:spPr>
          <a:xfrm>
            <a:off x="6066075" y="1962125"/>
            <a:ext cx="1233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3" name="Google Shape;323;p34"/>
          <p:cNvSpPr txBox="1"/>
          <p:nvPr/>
        </p:nvSpPr>
        <p:spPr>
          <a:xfrm>
            <a:off x="7299075" y="1764288"/>
            <a:ext cx="8556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</a:t>
            </a:r>
            <a:endParaRPr sz="8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9m2</a:t>
            </a:r>
            <a:endParaRPr sz="8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324" name="Google Shape;324;p34"/>
          <p:cNvCxnSpPr/>
          <p:nvPr/>
        </p:nvCxnSpPr>
        <p:spPr>
          <a:xfrm>
            <a:off x="1675650" y="1237725"/>
            <a:ext cx="1233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5" name="Google Shape;325;p34"/>
          <p:cNvSpPr txBox="1"/>
          <p:nvPr/>
        </p:nvSpPr>
        <p:spPr>
          <a:xfrm>
            <a:off x="1068725" y="960663"/>
            <a:ext cx="8556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</a:t>
            </a:r>
            <a:endParaRPr sz="8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5m2</a:t>
            </a:r>
            <a:endParaRPr sz="8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6" name="Google Shape;326;p34"/>
          <p:cNvSpPr txBox="1"/>
          <p:nvPr/>
        </p:nvSpPr>
        <p:spPr>
          <a:xfrm>
            <a:off x="5452900" y="3790700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A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327" name="Google Shape;327;p34"/>
          <p:cNvSpPr txBox="1"/>
          <p:nvPr/>
        </p:nvSpPr>
        <p:spPr>
          <a:xfrm>
            <a:off x="-188100" y="57875"/>
            <a:ext cx="4167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328" name="Google Shape;328;p34"/>
          <p:cNvSpPr txBox="1"/>
          <p:nvPr/>
        </p:nvSpPr>
        <p:spPr>
          <a:xfrm>
            <a:off x="5612525" y="409502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B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329" name="Google Shape;329;p34"/>
          <p:cNvSpPr txBox="1"/>
          <p:nvPr/>
        </p:nvSpPr>
        <p:spPr>
          <a:xfrm>
            <a:off x="2967175" y="293082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C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330" name="Google Shape;330;p34"/>
          <p:cNvSpPr txBox="1"/>
          <p:nvPr/>
        </p:nvSpPr>
        <p:spPr>
          <a:xfrm>
            <a:off x="3299875" y="293082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D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331" name="Google Shape;331;p34"/>
          <p:cNvSpPr txBox="1"/>
          <p:nvPr/>
        </p:nvSpPr>
        <p:spPr>
          <a:xfrm>
            <a:off x="4841225" y="2012550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E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332" name="Google Shape;332;p34"/>
          <p:cNvSpPr txBox="1"/>
          <p:nvPr/>
        </p:nvSpPr>
        <p:spPr>
          <a:xfrm>
            <a:off x="5120200" y="2012550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F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333" name="Google Shape;333;p34"/>
          <p:cNvSpPr txBox="1"/>
          <p:nvPr/>
        </p:nvSpPr>
        <p:spPr>
          <a:xfrm>
            <a:off x="4488713" y="2950650"/>
            <a:ext cx="2181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334" name="Google Shape;334;p34"/>
          <p:cNvSpPr txBox="1"/>
          <p:nvPr/>
        </p:nvSpPr>
        <p:spPr>
          <a:xfrm>
            <a:off x="4512548" y="2514313"/>
            <a:ext cx="2181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335" name="Google Shape;335;p34"/>
          <p:cNvSpPr txBox="1"/>
          <p:nvPr/>
        </p:nvSpPr>
        <p:spPr>
          <a:xfrm>
            <a:off x="4508438" y="2105575"/>
            <a:ext cx="2181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336" name="Google Shape;336;p34"/>
          <p:cNvSpPr txBox="1"/>
          <p:nvPr/>
        </p:nvSpPr>
        <p:spPr>
          <a:xfrm>
            <a:off x="4508438" y="1744450"/>
            <a:ext cx="2181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337" name="Google Shape;337;p34"/>
          <p:cNvSpPr txBox="1"/>
          <p:nvPr/>
        </p:nvSpPr>
        <p:spPr>
          <a:xfrm>
            <a:off x="4247763" y="4433125"/>
            <a:ext cx="2181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338" name="Google Shape;338;p34"/>
          <p:cNvSpPr txBox="1"/>
          <p:nvPr/>
        </p:nvSpPr>
        <p:spPr>
          <a:xfrm>
            <a:off x="3557413" y="3706850"/>
            <a:ext cx="2181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339" name="Google Shape;339;p34"/>
          <p:cNvSpPr txBox="1"/>
          <p:nvPr/>
        </p:nvSpPr>
        <p:spPr>
          <a:xfrm>
            <a:off x="3525663" y="4379675"/>
            <a:ext cx="2181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340" name="Google Shape;340;p34"/>
          <p:cNvSpPr txBox="1"/>
          <p:nvPr/>
        </p:nvSpPr>
        <p:spPr>
          <a:xfrm>
            <a:off x="6127488" y="3522025"/>
            <a:ext cx="2181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p35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35"/>
          <p:cNvPicPr preferRelativeResize="0"/>
          <p:nvPr/>
        </p:nvPicPr>
        <p:blipFill rotWithShape="1">
          <a:blip r:embed="rId4">
            <a:alphaModFix/>
          </a:blip>
          <a:srcRect l="19442" r="19436"/>
          <a:stretch/>
        </p:blipFill>
        <p:spPr>
          <a:xfrm>
            <a:off x="280825" y="303806"/>
            <a:ext cx="6169651" cy="4854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3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49" name="Google Shape;349;p35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 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0" name="Google Shape;350;p35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35"/>
          <p:cNvSpPr txBox="1"/>
          <p:nvPr/>
        </p:nvSpPr>
        <p:spPr>
          <a:xfrm>
            <a:off x="6306025" y="976325"/>
            <a:ext cx="1877400" cy="3390000"/>
          </a:xfrm>
          <a:prstGeom prst="rect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 b="1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700" b="1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 b="1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 b="1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Front</a:t>
            </a:r>
            <a:endParaRPr sz="700" b="1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2 x VP300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VP400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VP300 R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VU200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Nilfisk Dryft + 2 x Dryft for demo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2 x SC550 – Hero Product</a:t>
            </a:r>
            <a:b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 b="1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Centre</a:t>
            </a:r>
            <a:endParaRPr sz="700" b="1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VHB120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VHS010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SC370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SC351 Li-on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SC401 Li-on</a:t>
            </a:r>
            <a:b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SC2000</a:t>
            </a:r>
            <a:b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 b="1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Demo Area</a:t>
            </a:r>
            <a:endParaRPr sz="700" b="1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SC25 Robotic Scrubber Dryer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SC550 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Dryft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VU200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VP300 / VP400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 b="1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1 x Gamification</a:t>
            </a:r>
            <a:endParaRPr sz="700" b="1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Google Shape;356;p36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6"/>
          <p:cNvPicPr preferRelativeResize="0"/>
          <p:nvPr/>
        </p:nvPicPr>
        <p:blipFill rotWithShape="1">
          <a:blip r:embed="rId4">
            <a:alphaModFix/>
          </a:blip>
          <a:srcRect l="9631" r="9631"/>
          <a:stretch/>
        </p:blipFill>
        <p:spPr>
          <a:xfrm>
            <a:off x="664701" y="492450"/>
            <a:ext cx="7630546" cy="454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3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60" name="Google Shape;360;p36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7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6" name="Google Shape;366;p37"/>
          <p:cNvPicPr preferRelativeResize="0"/>
          <p:nvPr/>
        </p:nvPicPr>
        <p:blipFill rotWithShape="1">
          <a:blip r:embed="rId3">
            <a:alphaModFix/>
          </a:blip>
          <a:srcRect l="19442" r="19436"/>
          <a:stretch/>
        </p:blipFill>
        <p:spPr>
          <a:xfrm>
            <a:off x="280825" y="303806"/>
            <a:ext cx="6169651" cy="4854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3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69" name="Google Shape;369;p37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70" name="Google Shape;370;p37"/>
          <p:cNvSpPr txBox="1"/>
          <p:nvPr/>
        </p:nvSpPr>
        <p:spPr>
          <a:xfrm>
            <a:off x="6103300" y="1019300"/>
            <a:ext cx="2867700" cy="35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SPECIFICATIONS</a:t>
            </a:r>
            <a:br>
              <a:rPr lang="nl" sz="800" b="1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Standing square truss (10 x 10 x +- 4 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Banner for trussing (10 x 10 x 1 meter)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Banners for legs (30 x 300 cm - 16 pieces)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2 x voile circles (4000 m diameter - H 1m)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printed stickers on wooden floor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printed storage (3.300x1.500x2.500mm) with 65 inch LCD screen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Bar with 3 stools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table with three stools (2x)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Two walls (2.150x100x2.500 mm)</a:t>
            </a:r>
            <a:b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One with 65 inch screen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Big stage (6.500x1.600x600/400mm)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Small stage (2.650x1.600x600/400mm)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Demo area (9m2)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Small round stage (D1000 x H200) for Dryft in Demo area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Curved printed wall (2.500 x100x2.100 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Fencing for demo area (9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Tree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Inform</a:t>
            </a: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ation sign (14x if one sign counted per product)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FF990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Extra small stage (1000 x 600 x 200 mm)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oogle Shape;375;p38"/>
          <p:cNvPicPr preferRelativeResize="0"/>
          <p:nvPr/>
        </p:nvPicPr>
        <p:blipFill rotWithShape="1">
          <a:blip r:embed="rId3">
            <a:alphaModFix/>
          </a:blip>
          <a:srcRect l="4677" r="4677"/>
          <a:stretch/>
        </p:blipFill>
        <p:spPr>
          <a:xfrm>
            <a:off x="104875" y="598650"/>
            <a:ext cx="8552300" cy="4537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38"/>
          <p:cNvPicPr preferRelativeResize="0"/>
          <p:nvPr/>
        </p:nvPicPr>
        <p:blipFill rotWithShape="1">
          <a:blip r:embed="rId4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3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79" name="Google Shape;379;p3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DRYFT AREA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380" name="Google Shape;380;p38"/>
          <p:cNvCxnSpPr/>
          <p:nvPr/>
        </p:nvCxnSpPr>
        <p:spPr>
          <a:xfrm rot="10800000">
            <a:off x="1142975" y="2625500"/>
            <a:ext cx="3377400" cy="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1" name="Google Shape;381;p38"/>
          <p:cNvSpPr txBox="1"/>
          <p:nvPr/>
        </p:nvSpPr>
        <p:spPr>
          <a:xfrm>
            <a:off x="-283825" y="2395050"/>
            <a:ext cx="13662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Wall can be used as backboard for Dryft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Google Shape;386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3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88" name="Google Shape;388;p39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DRYFT AREA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389" name="Google Shape;389;p39"/>
          <p:cNvPicPr preferRelativeResize="0"/>
          <p:nvPr/>
        </p:nvPicPr>
        <p:blipFill rotWithShape="1">
          <a:blip r:embed="rId4">
            <a:alphaModFix/>
          </a:blip>
          <a:srcRect l="27142" t="5038" r="30473" b="2007"/>
          <a:stretch/>
        </p:blipFill>
        <p:spPr>
          <a:xfrm>
            <a:off x="2893063" y="388600"/>
            <a:ext cx="4532623" cy="4781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0" name="Google Shape;390;p39"/>
          <p:cNvCxnSpPr/>
          <p:nvPr/>
        </p:nvCxnSpPr>
        <p:spPr>
          <a:xfrm rot="10800000">
            <a:off x="2833800" y="1809725"/>
            <a:ext cx="2031900" cy="159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1" name="Google Shape;391;p39"/>
          <p:cNvSpPr txBox="1"/>
          <p:nvPr/>
        </p:nvSpPr>
        <p:spPr>
          <a:xfrm>
            <a:off x="215100" y="1513975"/>
            <a:ext cx="26187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Dimensions indication for artwork sizing.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Note: 500 mm as recommended maximum width to aline Dryft graphic with small podium 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Google Shape;396;p40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4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399" name="Google Shape;399;p40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TECH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400" name="Google Shape;400;p40"/>
          <p:cNvPicPr preferRelativeResize="0"/>
          <p:nvPr/>
        </p:nvPicPr>
        <p:blipFill rotWithShape="1">
          <a:blip r:embed="rId5">
            <a:alphaModFix/>
          </a:blip>
          <a:srcRect l="10343" t="-3020" r="4383" b="3020"/>
          <a:stretch/>
        </p:blipFill>
        <p:spPr>
          <a:xfrm>
            <a:off x="610400" y="282513"/>
            <a:ext cx="7051075" cy="45784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01" name="Google Shape;401;p40"/>
          <p:cNvCxnSpPr>
            <a:stCxn id="402" idx="1"/>
          </p:cNvCxnSpPr>
          <p:nvPr/>
        </p:nvCxnSpPr>
        <p:spPr>
          <a:xfrm rot="10800000">
            <a:off x="5112975" y="3819950"/>
            <a:ext cx="1386900" cy="7932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2" name="Google Shape;402;p40"/>
          <p:cNvSpPr txBox="1"/>
          <p:nvPr/>
        </p:nvSpPr>
        <p:spPr>
          <a:xfrm>
            <a:off x="6499875" y="4343000"/>
            <a:ext cx="13662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Trussing structure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covered with aluminum frames with Fc printed textile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03" name="Google Shape;403;p40"/>
          <p:cNvCxnSpPr/>
          <p:nvPr/>
        </p:nvCxnSpPr>
        <p:spPr>
          <a:xfrm flipH="1">
            <a:off x="1553855" y="3154480"/>
            <a:ext cx="1184100" cy="9243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4" name="Google Shape;404;p40"/>
          <p:cNvCxnSpPr/>
          <p:nvPr/>
        </p:nvCxnSpPr>
        <p:spPr>
          <a:xfrm flipH="1">
            <a:off x="1559375" y="3151875"/>
            <a:ext cx="2847000" cy="9216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5" name="Google Shape;405;p40"/>
          <p:cNvSpPr txBox="1"/>
          <p:nvPr/>
        </p:nvSpPr>
        <p:spPr>
          <a:xfrm>
            <a:off x="501125" y="4006525"/>
            <a:ext cx="1233600" cy="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Product display stages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wood - painted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06" name="Google Shape;406;p40"/>
          <p:cNvCxnSpPr/>
          <p:nvPr/>
        </p:nvCxnSpPr>
        <p:spPr>
          <a:xfrm flipH="1">
            <a:off x="6313275" y="2802950"/>
            <a:ext cx="878400" cy="543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7" name="Google Shape;407;p40"/>
          <p:cNvSpPr txBox="1"/>
          <p:nvPr/>
        </p:nvSpPr>
        <p:spPr>
          <a:xfrm>
            <a:off x="7115475" y="3346475"/>
            <a:ext cx="13662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Curved wall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aluminium frame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with FC printed textile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08" name="Google Shape;408;p40"/>
          <p:cNvCxnSpPr/>
          <p:nvPr/>
        </p:nvCxnSpPr>
        <p:spPr>
          <a:xfrm rot="10800000">
            <a:off x="2060275" y="1022250"/>
            <a:ext cx="595500" cy="4452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9" name="Google Shape;409;p40"/>
          <p:cNvSpPr txBox="1"/>
          <p:nvPr/>
        </p:nvSpPr>
        <p:spPr>
          <a:xfrm>
            <a:off x="1027525" y="720950"/>
            <a:ext cx="1366200" cy="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Single tube truss D4m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For attachment voiles 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10" name="Google Shape;410;p40"/>
          <p:cNvCxnSpPr/>
          <p:nvPr/>
        </p:nvCxnSpPr>
        <p:spPr>
          <a:xfrm rot="10800000" flipH="1">
            <a:off x="3203200" y="3729500"/>
            <a:ext cx="806100" cy="6135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1" name="Google Shape;411;p40"/>
          <p:cNvSpPr txBox="1"/>
          <p:nvPr/>
        </p:nvSpPr>
        <p:spPr>
          <a:xfrm>
            <a:off x="2573550" y="4204625"/>
            <a:ext cx="16584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Raised floor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with laminate cover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partly finished with floor stickering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12" name="Google Shape;412;p40"/>
          <p:cNvCxnSpPr/>
          <p:nvPr/>
        </p:nvCxnSpPr>
        <p:spPr>
          <a:xfrm flipH="1">
            <a:off x="1338325" y="2331113"/>
            <a:ext cx="1795800" cy="11034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3" name="Google Shape;413;p40"/>
          <p:cNvSpPr txBox="1"/>
          <p:nvPr/>
        </p:nvSpPr>
        <p:spPr>
          <a:xfrm>
            <a:off x="434825" y="3259675"/>
            <a:ext cx="13662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Display wall with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aluminium frames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with FC printed textile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14" name="Google Shape;414;p40"/>
          <p:cNvCxnSpPr/>
          <p:nvPr/>
        </p:nvCxnSpPr>
        <p:spPr>
          <a:xfrm flipH="1">
            <a:off x="5323875" y="1551675"/>
            <a:ext cx="1867800" cy="3027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5" name="Google Shape;415;p40"/>
          <p:cNvSpPr txBox="1"/>
          <p:nvPr/>
        </p:nvSpPr>
        <p:spPr>
          <a:xfrm>
            <a:off x="7264750" y="1234350"/>
            <a:ext cx="13662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Display wall with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aluminium frames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with FC printed textile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integrated tv screen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16" name="Google Shape;416;p40"/>
          <p:cNvCxnSpPr/>
          <p:nvPr/>
        </p:nvCxnSpPr>
        <p:spPr>
          <a:xfrm flipH="1">
            <a:off x="4294125" y="589150"/>
            <a:ext cx="780000" cy="9249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7" name="Google Shape;417;p40"/>
          <p:cNvSpPr txBox="1"/>
          <p:nvPr/>
        </p:nvSpPr>
        <p:spPr>
          <a:xfrm>
            <a:off x="5079050" y="205350"/>
            <a:ext cx="2142600" cy="6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Storage 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wooden frames covered with FC printed textile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integrated tv screen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door with window of 25x25 cm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18" name="Google Shape;418;p40"/>
          <p:cNvCxnSpPr/>
          <p:nvPr/>
        </p:nvCxnSpPr>
        <p:spPr>
          <a:xfrm rot="10800000">
            <a:off x="5579325" y="3416500"/>
            <a:ext cx="1590300" cy="3510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9" name="Google Shape;419;p40"/>
          <p:cNvSpPr txBox="1"/>
          <p:nvPr/>
        </p:nvSpPr>
        <p:spPr>
          <a:xfrm>
            <a:off x="7169625" y="2487675"/>
            <a:ext cx="13662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Steel fencing for 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separating the 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demo area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20" name="Google Shape;420;p40"/>
          <p:cNvCxnSpPr/>
          <p:nvPr/>
        </p:nvCxnSpPr>
        <p:spPr>
          <a:xfrm>
            <a:off x="3425800" y="655325"/>
            <a:ext cx="583500" cy="1292100"/>
          </a:xfrm>
          <a:prstGeom prst="straightConnector1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1" name="Google Shape;421;p40"/>
          <p:cNvSpPr txBox="1"/>
          <p:nvPr/>
        </p:nvSpPr>
        <p:spPr>
          <a:xfrm>
            <a:off x="2923000" y="267300"/>
            <a:ext cx="1366200" cy="5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Bar unit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with fridge and coffee machine</a:t>
            </a:r>
            <a:endParaRPr sz="700">
              <a:solidFill>
                <a:srgbClr val="19191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" name="Google Shape;426;p41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28" name="Google Shape;428;p4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29" name="Google Shape;429;p4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TECH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30" name="Google Shape;430;p41"/>
          <p:cNvSpPr txBox="1"/>
          <p:nvPr/>
        </p:nvSpPr>
        <p:spPr>
          <a:xfrm>
            <a:off x="412975" y="3591400"/>
            <a:ext cx="21855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 b="1" u="sng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Parts truss- structure</a:t>
            </a:r>
            <a:endParaRPr b="1" u="sng"/>
          </a:p>
        </p:txBody>
      </p:sp>
      <p:pic>
        <p:nvPicPr>
          <p:cNvPr id="431" name="Google Shape;431;p41"/>
          <p:cNvPicPr preferRelativeResize="0"/>
          <p:nvPr/>
        </p:nvPicPr>
        <p:blipFill rotWithShape="1">
          <a:blip r:embed="rId5">
            <a:alphaModFix/>
          </a:blip>
          <a:srcRect l="7302" t="10480" r="20396" b="2901"/>
          <a:stretch/>
        </p:blipFill>
        <p:spPr>
          <a:xfrm>
            <a:off x="526200" y="528525"/>
            <a:ext cx="6358077" cy="4217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81450" y="4220599"/>
            <a:ext cx="2534400" cy="66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3048" y="3924925"/>
            <a:ext cx="2621776" cy="1010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41"/>
          <p:cNvSpPr txBox="1"/>
          <p:nvPr/>
        </p:nvSpPr>
        <p:spPr>
          <a:xfrm>
            <a:off x="5403250" y="3883900"/>
            <a:ext cx="21855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 b="1" u="sng">
                <a:solidFill>
                  <a:srgbClr val="191919"/>
                </a:solidFill>
                <a:latin typeface="Roboto"/>
                <a:ea typeface="Roboto"/>
                <a:cs typeface="Roboto"/>
                <a:sym typeface="Roboto"/>
              </a:rPr>
              <a:t>Details Baseplates</a:t>
            </a:r>
            <a:endParaRPr b="1" u="sng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5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5"/>
          <p:cNvPicPr preferRelativeResize="0"/>
          <p:nvPr/>
        </p:nvPicPr>
        <p:blipFill rotWithShape="1">
          <a:blip r:embed="rId4">
            <a:alphaModFix/>
          </a:blip>
          <a:srcRect l="2182" t="11392" r="47754" b="9550"/>
          <a:stretch/>
        </p:blipFill>
        <p:spPr>
          <a:xfrm>
            <a:off x="557401" y="2261784"/>
            <a:ext cx="3000000" cy="2473200"/>
          </a:xfrm>
          <a:prstGeom prst="roundRect">
            <a:avLst>
              <a:gd name="adj" fmla="val 11812"/>
            </a:avLst>
          </a:prstGeom>
          <a:noFill/>
          <a:ln>
            <a:noFill/>
          </a:ln>
        </p:spPr>
      </p:pic>
      <p:pic>
        <p:nvPicPr>
          <p:cNvPr id="88" name="Google Shape;88;p15"/>
          <p:cNvPicPr preferRelativeResize="0"/>
          <p:nvPr/>
        </p:nvPicPr>
        <p:blipFill rotWithShape="1">
          <a:blip r:embed="rId4">
            <a:alphaModFix/>
          </a:blip>
          <a:srcRect l="55898" t="20942" r="6507" b="22226"/>
          <a:stretch/>
        </p:blipFill>
        <p:spPr>
          <a:xfrm>
            <a:off x="4740750" y="822475"/>
            <a:ext cx="3475500" cy="274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5"/>
          <p:cNvPicPr preferRelativeResize="0"/>
          <p:nvPr/>
        </p:nvPicPr>
        <p:blipFill rotWithShape="1">
          <a:blip r:embed="rId5">
            <a:alphaModFix/>
          </a:blip>
          <a:srcRect l="36068" t="37008" r="12456" b="14990"/>
          <a:stretch/>
        </p:blipFill>
        <p:spPr>
          <a:xfrm>
            <a:off x="1232863" y="988796"/>
            <a:ext cx="1649075" cy="961062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5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Brandscape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CONCEPT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91" name="Google Shape;91;p15"/>
          <p:cNvSpPr txBox="1"/>
          <p:nvPr/>
        </p:nvSpPr>
        <p:spPr>
          <a:xfrm>
            <a:off x="4633525" y="3709675"/>
            <a:ext cx="39519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In our mission to showcase different zones within the booth, we used the iconic letter 'S' from the Nilfisk logo. This characteristic letter became the cornerstone of a playful pattern woven into the design. The result is a seamlessly integrated and visual presentation of key areas, interactive &amp; media zones, and product showcases – all presented in a way to engage the customer and arouse curiosity with the passerby. </a:t>
            </a:r>
            <a:endParaRPr sz="9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92" name="Google Shape;92;p1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" name="Google Shape;439;p42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4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42" name="Google Shape;442;p4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BUILDING PLAN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43" name="Google Shape;443;p42"/>
          <p:cNvSpPr txBox="1"/>
          <p:nvPr/>
        </p:nvSpPr>
        <p:spPr>
          <a:xfrm>
            <a:off x="715900" y="1532050"/>
            <a:ext cx="3630300" cy="21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16th of March - 09:00-20:00</a:t>
            </a:r>
            <a:endParaRPr sz="10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9:00 - unloading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10:00 - start building truss structure - team 1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10:00 - start building raised floor / placing cabling - team 2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12:00 - start placing laminate flooring - team 3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13:00 - start applying floor stickering - team 4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16:00 - Start placing storage - team 2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16:00 - Start placing banners around trussing - team 1/3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44" name="Google Shape;444;p42"/>
          <p:cNvSpPr txBox="1"/>
          <p:nvPr/>
        </p:nvSpPr>
        <p:spPr>
          <a:xfrm>
            <a:off x="4280025" y="1532050"/>
            <a:ext cx="3922200" cy="26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 b="1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17th of March - 09:00-18:00</a:t>
            </a:r>
            <a:endParaRPr sz="10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9:00 - Start montage light elements in trussing - team 1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9:00 - Start placing  bar + display walls + fence - team 2/3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9:00 - applying top layers floor stickers - team 4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11:00 - Placing voiles in trussing - team 1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13:00 - placing furniture + decoration - team 4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13:00 - placing stages - team 2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13:00 - placing prints in frames walls - team 3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14:00 - Start client placing products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16:00 - Pre delivery stand to client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16:00-18:00 Last points fixed and delivered</a:t>
            </a: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Google Shape;449;p43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4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52" name="Google Shape;452;p43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STICKERS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453" name="Google Shape;453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05500" y="582600"/>
            <a:ext cx="5852349" cy="4386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" name="Google Shape;458;p44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4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61" name="Google Shape;461;p4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London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STICKERS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462" name="Google Shape;462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30076" y="255675"/>
            <a:ext cx="4806676" cy="4685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Google Shape;46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4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70" name="Google Shape;470;p45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02. Europropre Paris  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5" name="Google Shape;475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4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77" name="Google Shape;477;p46"/>
          <p:cNvSpPr txBox="1"/>
          <p:nvPr/>
        </p:nvSpPr>
        <p:spPr>
          <a:xfrm>
            <a:off x="504475" y="9100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EUROPROPRE PARIS   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" name="Google Shape;478;p46"/>
          <p:cNvSpPr txBox="1"/>
          <p:nvPr/>
        </p:nvSpPr>
        <p:spPr>
          <a:xfrm>
            <a:off x="504475" y="1423150"/>
            <a:ext cx="3000000" cy="16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setup times: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23th of March - 13:00-20:00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24th of March - 08:00-22:00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(21 building hours)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Show date and time: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25-27 March</a:t>
            </a:r>
            <a:endParaRPr sz="10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79" name="Google Shape;479;p46"/>
          <p:cNvSpPr txBox="1"/>
          <p:nvPr/>
        </p:nvSpPr>
        <p:spPr>
          <a:xfrm>
            <a:off x="2628900" y="1423150"/>
            <a:ext cx="3000000" cy="13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breakdown times: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27th of March - after the fair: 17:00-00:00 only removal furniture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28th of March - 00:00 - 12:00 ( nacht!)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(12 break hours)</a:t>
            </a: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80" name="Google Shape;480;p46"/>
          <p:cNvSpPr txBox="1"/>
          <p:nvPr/>
        </p:nvSpPr>
        <p:spPr>
          <a:xfrm>
            <a:off x="504475" y="3108550"/>
            <a:ext cx="3000000" cy="13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Size &amp; Dimensions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12 x 12  mtr - 144 m2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Type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Island Booth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81" name="Google Shape;481;p46"/>
          <p:cNvSpPr txBox="1"/>
          <p:nvPr/>
        </p:nvSpPr>
        <p:spPr>
          <a:xfrm>
            <a:off x="2628900" y="2655050"/>
            <a:ext cx="3000000" cy="15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Project scope and specifications: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Exhibition – Europropre</a:t>
            </a:r>
            <a:endParaRPr sz="10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Stand – …</a:t>
            </a:r>
            <a:endParaRPr sz="10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Size – 144 sqm</a:t>
            </a:r>
            <a:endParaRPr sz="10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222222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Sides – None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482" name="Google Shape;482;p46"/>
          <p:cNvPicPr preferRelativeResize="0"/>
          <p:nvPr/>
        </p:nvPicPr>
        <p:blipFill rotWithShape="1">
          <a:blip r:embed="rId4">
            <a:alphaModFix/>
          </a:blip>
          <a:srcRect l="40059" r="13305"/>
          <a:stretch/>
        </p:blipFill>
        <p:spPr>
          <a:xfrm>
            <a:off x="5544900" y="0"/>
            <a:ext cx="359909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47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88" name="Google Shape;488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4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490" name="Google Shape;490;p47"/>
          <p:cNvSpPr txBox="1"/>
          <p:nvPr/>
        </p:nvSpPr>
        <p:spPr>
          <a:xfrm>
            <a:off x="1182725" y="2161025"/>
            <a:ext cx="19761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Floorplan Paris Stand W36 - X39 (?)</a:t>
            </a:r>
            <a:endParaRPr sz="160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491" name="Google Shape;491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3270" y="74243"/>
            <a:ext cx="3526236" cy="4995010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47"/>
          <p:cNvSpPr txBox="1"/>
          <p:nvPr/>
        </p:nvSpPr>
        <p:spPr>
          <a:xfrm>
            <a:off x="7771425" y="4715250"/>
            <a:ext cx="1289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*old floorplan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93" name="Google Shape;493;p47"/>
          <p:cNvSpPr/>
          <p:nvPr/>
        </p:nvSpPr>
        <p:spPr>
          <a:xfrm>
            <a:off x="6582075" y="2263725"/>
            <a:ext cx="562500" cy="534300"/>
          </a:xfrm>
          <a:prstGeom prst="rect">
            <a:avLst/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8" name="Google Shape;498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4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00" name="Google Shape;500;p48"/>
          <p:cNvSpPr txBox="1"/>
          <p:nvPr/>
        </p:nvSpPr>
        <p:spPr>
          <a:xfrm>
            <a:off x="604525" y="892800"/>
            <a:ext cx="3596100" cy="410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STANDBUILD RULES PARIS </a:t>
            </a:r>
            <a:endParaRPr sz="10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Stands must be opened as much as possible onto the aisles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No more than 1/3 of the front of the stand must be closed along each aisle in the trade fair.</a:t>
            </a:r>
            <a:endParaRPr sz="9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The specified height for decorative components (signs, pillars, vertical banners, etc.), is 6,00 m (unless </a:t>
            </a:r>
            <a:endParaRPr sz="9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otherwise indicated on your individual plan)</a:t>
            </a:r>
            <a:endParaRPr sz="9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Maximum height of sling points : 6.00m from the ground (unless otherwise indicated on your individual plan)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Rules concerning floors: Each stand or space open to the public, equipped with a floor height greater than 2 cm must be accessible to persons with reduced mobility (PRM). 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One or more ramps with a minimum width of 0.90 m will facilitate this access. The slopes will respect the following percentages:</a:t>
            </a:r>
            <a:endParaRPr sz="9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01" name="Google Shape;501;p48"/>
          <p:cNvPicPr preferRelativeResize="0"/>
          <p:nvPr/>
        </p:nvPicPr>
        <p:blipFill rotWithShape="1">
          <a:blip r:embed="rId4">
            <a:alphaModFix/>
          </a:blip>
          <a:srcRect l="14765" r="39064"/>
          <a:stretch/>
        </p:blipFill>
        <p:spPr>
          <a:xfrm>
            <a:off x="5580999" y="0"/>
            <a:ext cx="356299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Google Shape;506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4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09" name="Google Shape;509;p49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The stand design</a:t>
            </a: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10" name="Google Shape;510;p49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50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16" name="Google Shape;516;p50"/>
          <p:cNvPicPr preferRelativeResize="0"/>
          <p:nvPr/>
        </p:nvPicPr>
        <p:blipFill rotWithShape="1">
          <a:blip r:embed="rId3">
            <a:alphaModFix/>
          </a:blip>
          <a:srcRect l="26609" t="6296" r="31858" b="14307"/>
          <a:stretch/>
        </p:blipFill>
        <p:spPr>
          <a:xfrm>
            <a:off x="2256163" y="499900"/>
            <a:ext cx="4621225" cy="4283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p5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19" name="Google Shape;519;p50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20" name="Google Shape;520;p50"/>
          <p:cNvCxnSpPr/>
          <p:nvPr/>
        </p:nvCxnSpPr>
        <p:spPr>
          <a:xfrm>
            <a:off x="1817598" y="2427725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1" name="Google Shape;521;p50"/>
          <p:cNvCxnSpPr/>
          <p:nvPr/>
        </p:nvCxnSpPr>
        <p:spPr>
          <a:xfrm>
            <a:off x="5231757" y="3191094"/>
            <a:ext cx="174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2" name="Google Shape;522;p50"/>
          <p:cNvSpPr txBox="1"/>
          <p:nvPr/>
        </p:nvSpPr>
        <p:spPr>
          <a:xfrm>
            <a:off x="6981250" y="3044213"/>
            <a:ext cx="1749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Product presentation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23" name="Google Shape;523;p50"/>
          <p:cNvSpPr txBox="1"/>
          <p:nvPr/>
        </p:nvSpPr>
        <p:spPr>
          <a:xfrm>
            <a:off x="369361" y="3145900"/>
            <a:ext cx="1521600" cy="8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Product presentation on floor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r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24" name="Google Shape;524;p50"/>
          <p:cNvCxnSpPr/>
          <p:nvPr/>
        </p:nvCxnSpPr>
        <p:spPr>
          <a:xfrm>
            <a:off x="1891034" y="3292771"/>
            <a:ext cx="220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5" name="Google Shape;525;p50"/>
          <p:cNvCxnSpPr/>
          <p:nvPr/>
        </p:nvCxnSpPr>
        <p:spPr>
          <a:xfrm>
            <a:off x="2118775" y="42781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6" name="Google Shape;526;p50"/>
          <p:cNvSpPr txBox="1"/>
          <p:nvPr/>
        </p:nvSpPr>
        <p:spPr>
          <a:xfrm>
            <a:off x="534011" y="4053462"/>
            <a:ext cx="1521600" cy="7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Product presentation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r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27" name="Google Shape;527;p50"/>
          <p:cNvCxnSpPr/>
          <p:nvPr/>
        </p:nvCxnSpPr>
        <p:spPr>
          <a:xfrm>
            <a:off x="6086300" y="4432050"/>
            <a:ext cx="1097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8" name="Google Shape;528;p50"/>
          <p:cNvSpPr txBox="1"/>
          <p:nvPr/>
        </p:nvSpPr>
        <p:spPr>
          <a:xfrm>
            <a:off x="7209251" y="427814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SC550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29" name="Google Shape;529;p50"/>
          <p:cNvSpPr txBox="1"/>
          <p:nvPr/>
        </p:nvSpPr>
        <p:spPr>
          <a:xfrm>
            <a:off x="-1128287" y="2135000"/>
            <a:ext cx="28629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530" name="Google Shape;530;p50"/>
          <p:cNvCxnSpPr/>
          <p:nvPr/>
        </p:nvCxnSpPr>
        <p:spPr>
          <a:xfrm>
            <a:off x="1817598" y="1400989"/>
            <a:ext cx="178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1" name="Google Shape;531;p50"/>
          <p:cNvSpPr txBox="1"/>
          <p:nvPr/>
        </p:nvSpPr>
        <p:spPr>
          <a:xfrm>
            <a:off x="-1128287" y="1214513"/>
            <a:ext cx="2862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Large storage room</a:t>
            </a:r>
            <a:endParaRPr/>
          </a:p>
        </p:txBody>
      </p:sp>
      <p:cxnSp>
        <p:nvCxnSpPr>
          <p:cNvPr id="532" name="Google Shape;532;p50"/>
          <p:cNvCxnSpPr/>
          <p:nvPr/>
        </p:nvCxnSpPr>
        <p:spPr>
          <a:xfrm rot="10800000" flipH="1">
            <a:off x="1891034" y="2928547"/>
            <a:ext cx="1519200" cy="3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3" name="Google Shape;533;p50"/>
          <p:cNvSpPr txBox="1"/>
          <p:nvPr/>
        </p:nvSpPr>
        <p:spPr>
          <a:xfrm>
            <a:off x="369361" y="2784676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534" name="Google Shape;534;p50"/>
          <p:cNvCxnSpPr/>
          <p:nvPr/>
        </p:nvCxnSpPr>
        <p:spPr>
          <a:xfrm>
            <a:off x="6278315" y="2238919"/>
            <a:ext cx="830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5" name="Google Shape;535;p50"/>
          <p:cNvSpPr txBox="1"/>
          <p:nvPr/>
        </p:nvSpPr>
        <p:spPr>
          <a:xfrm>
            <a:off x="7077950" y="2085013"/>
            <a:ext cx="1866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36" name="Google Shape;536;p50"/>
          <p:cNvCxnSpPr/>
          <p:nvPr/>
        </p:nvCxnSpPr>
        <p:spPr>
          <a:xfrm>
            <a:off x="5573150" y="2641550"/>
            <a:ext cx="1504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7" name="Google Shape;537;p50"/>
          <p:cNvSpPr txBox="1"/>
          <p:nvPr/>
        </p:nvSpPr>
        <p:spPr>
          <a:xfrm>
            <a:off x="7031601" y="2482662"/>
            <a:ext cx="1521600" cy="71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Wall with visual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Stage side: </a:t>
            </a:r>
            <a:r>
              <a:rPr lang="nl" sz="800">
                <a:solidFill>
                  <a:srgbClr val="222222"/>
                </a:solidFill>
                <a:highlight>
                  <a:srgbClr val="FF9900"/>
                </a:highlight>
                <a:latin typeface="Roboto Light"/>
                <a:ea typeface="Roboto Light"/>
                <a:cs typeface="Roboto Light"/>
                <a:sym typeface="Roboto Light"/>
              </a:rPr>
              <a:t>VU200 &amp; Dryft</a:t>
            </a:r>
            <a:endParaRPr sz="800">
              <a:solidFill>
                <a:srgbClr val="222222"/>
              </a:solidFill>
              <a:highlight>
                <a:srgbClr val="FF9900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8" name="Google Shape;538;p50"/>
          <p:cNvSpPr txBox="1"/>
          <p:nvPr/>
        </p:nvSpPr>
        <p:spPr>
          <a:xfrm>
            <a:off x="-128650" y="3565725"/>
            <a:ext cx="20196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Wall with visual and screen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Front Nilfisk screen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Back M2H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39" name="Google Shape;539;p50"/>
          <p:cNvCxnSpPr/>
          <p:nvPr/>
        </p:nvCxnSpPr>
        <p:spPr>
          <a:xfrm>
            <a:off x="1959459" y="3790421"/>
            <a:ext cx="201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40" name="Google Shape;540;p50"/>
          <p:cNvCxnSpPr/>
          <p:nvPr/>
        </p:nvCxnSpPr>
        <p:spPr>
          <a:xfrm>
            <a:off x="6113925" y="1789900"/>
            <a:ext cx="995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1" name="Google Shape;541;p50"/>
          <p:cNvSpPr txBox="1"/>
          <p:nvPr/>
        </p:nvSpPr>
        <p:spPr>
          <a:xfrm>
            <a:off x="7108725" y="16359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Voiles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42" name="Google Shape;542;p50"/>
          <p:cNvCxnSpPr/>
          <p:nvPr/>
        </p:nvCxnSpPr>
        <p:spPr>
          <a:xfrm>
            <a:off x="4197075" y="678950"/>
            <a:ext cx="0" cy="6204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3" name="Google Shape;543;p50"/>
          <p:cNvSpPr txBox="1"/>
          <p:nvPr/>
        </p:nvSpPr>
        <p:spPr>
          <a:xfrm>
            <a:off x="3184098" y="388612"/>
            <a:ext cx="15216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Product presentation on floor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r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4" name="Google Shape;544;p50"/>
          <p:cNvSpPr txBox="1"/>
          <p:nvPr/>
        </p:nvSpPr>
        <p:spPr>
          <a:xfrm>
            <a:off x="1437186" y="4711575"/>
            <a:ext cx="1521600" cy="8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Product presentation on floor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r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45" name="Google Shape;545;p50"/>
          <p:cNvCxnSpPr/>
          <p:nvPr/>
        </p:nvCxnSpPr>
        <p:spPr>
          <a:xfrm>
            <a:off x="2958784" y="4848646"/>
            <a:ext cx="220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46" name="Google Shape;546;p50"/>
          <p:cNvCxnSpPr/>
          <p:nvPr/>
        </p:nvCxnSpPr>
        <p:spPr>
          <a:xfrm rot="10800000">
            <a:off x="5162500" y="4508700"/>
            <a:ext cx="9300" cy="348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47" name="Google Shape;547;p50"/>
          <p:cNvCxnSpPr/>
          <p:nvPr/>
        </p:nvCxnSpPr>
        <p:spPr>
          <a:xfrm>
            <a:off x="5328357" y="1420294"/>
            <a:ext cx="174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8" name="Google Shape;548;p50"/>
          <p:cNvSpPr txBox="1"/>
          <p:nvPr/>
        </p:nvSpPr>
        <p:spPr>
          <a:xfrm>
            <a:off x="7062550" y="1247102"/>
            <a:ext cx="17496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Product presentation on floor</a:t>
            </a:r>
            <a:b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highlight>
                  <a:srgbClr val="FF9900"/>
                </a:highlight>
                <a:latin typeface="Roboto Light"/>
                <a:ea typeface="Roboto Light"/>
                <a:cs typeface="Roboto Light"/>
                <a:sym typeface="Roboto Light"/>
              </a:rPr>
              <a:t>MC1 &amp; MC2</a:t>
            </a:r>
            <a:endParaRPr sz="800">
              <a:solidFill>
                <a:srgbClr val="222222"/>
              </a:solidFill>
              <a:highlight>
                <a:srgbClr val="FF9900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49" name="Google Shape;549;p50"/>
          <p:cNvCxnSpPr/>
          <p:nvPr/>
        </p:nvCxnSpPr>
        <p:spPr>
          <a:xfrm>
            <a:off x="6359925" y="3531788"/>
            <a:ext cx="667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50" name="Google Shape;550;p50"/>
          <p:cNvSpPr txBox="1"/>
          <p:nvPr/>
        </p:nvSpPr>
        <p:spPr>
          <a:xfrm>
            <a:off x="7031175" y="3382902"/>
            <a:ext cx="1749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9900"/>
                </a:highlight>
                <a:latin typeface="Roboto Light"/>
                <a:ea typeface="Roboto Light"/>
                <a:cs typeface="Roboto Light"/>
                <a:sym typeface="Roboto Light"/>
              </a:rPr>
              <a:t>Removed VP25</a:t>
            </a:r>
            <a:endParaRPr sz="800">
              <a:solidFill>
                <a:srgbClr val="222222"/>
              </a:solidFill>
              <a:highlight>
                <a:srgbClr val="FF9900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1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6" name="Google Shape;556;p51"/>
          <p:cNvPicPr preferRelativeResize="0"/>
          <p:nvPr/>
        </p:nvPicPr>
        <p:blipFill rotWithShape="1">
          <a:blip r:embed="rId3">
            <a:alphaModFix/>
          </a:blip>
          <a:srcRect l="22639" r="22634"/>
          <a:stretch/>
        </p:blipFill>
        <p:spPr>
          <a:xfrm>
            <a:off x="1464400" y="-11"/>
            <a:ext cx="5922575" cy="5247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Google Shape;558;p5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59" name="Google Shape;559;p5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DIMENSIONS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0" name="Google Shape;560;p51"/>
          <p:cNvSpPr txBox="1"/>
          <p:nvPr/>
        </p:nvSpPr>
        <p:spPr>
          <a:xfrm>
            <a:off x="7386976" y="190535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17 m2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1" name="Google Shape;561;p51"/>
          <p:cNvSpPr/>
          <p:nvPr/>
        </p:nvSpPr>
        <p:spPr>
          <a:xfrm>
            <a:off x="5464875" y="815325"/>
            <a:ext cx="1238875" cy="1863625"/>
          </a:xfrm>
          <a:custGeom>
            <a:avLst/>
            <a:gdLst/>
            <a:ahLst/>
            <a:cxnLst/>
            <a:rect l="l" t="t" r="r" b="b"/>
            <a:pathLst>
              <a:path w="49555" h="74545" extrusionOk="0">
                <a:moveTo>
                  <a:pt x="22416" y="74545"/>
                </a:moveTo>
                <a:lnTo>
                  <a:pt x="49555" y="74545"/>
                </a:lnTo>
                <a:lnTo>
                  <a:pt x="49319" y="0"/>
                </a:lnTo>
                <a:lnTo>
                  <a:pt x="368" y="0"/>
                </a:lnTo>
                <a:lnTo>
                  <a:pt x="0" y="40854"/>
                </a:lnTo>
                <a:lnTo>
                  <a:pt x="22083" y="41222"/>
                </a:lnTo>
                <a:close/>
              </a:path>
            </a:pathLst>
          </a:custGeom>
          <a:solidFill>
            <a:srgbClr val="E69EEA">
              <a:alpha val="61900"/>
            </a:srgbClr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562" name="Google Shape;562;p51"/>
          <p:cNvSpPr/>
          <p:nvPr/>
        </p:nvSpPr>
        <p:spPr>
          <a:xfrm>
            <a:off x="2742075" y="815325"/>
            <a:ext cx="1091100" cy="1011000"/>
          </a:xfrm>
          <a:prstGeom prst="rect">
            <a:avLst/>
          </a:prstGeom>
          <a:solidFill>
            <a:srgbClr val="E69EEA">
              <a:alpha val="3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51"/>
          <p:cNvSpPr/>
          <p:nvPr/>
        </p:nvSpPr>
        <p:spPr>
          <a:xfrm>
            <a:off x="2742075" y="3358675"/>
            <a:ext cx="1091100" cy="1412100"/>
          </a:xfrm>
          <a:prstGeom prst="rect">
            <a:avLst/>
          </a:prstGeom>
          <a:solidFill>
            <a:srgbClr val="EBDB31">
              <a:alpha val="544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51"/>
          <p:cNvSpPr txBox="1"/>
          <p:nvPr/>
        </p:nvSpPr>
        <p:spPr>
          <a:xfrm>
            <a:off x="313136" y="382435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14 m2 floor space for M2H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565" name="Google Shape;565;p51"/>
          <p:cNvCxnSpPr/>
          <p:nvPr/>
        </p:nvCxnSpPr>
        <p:spPr>
          <a:xfrm>
            <a:off x="1834809" y="3971221"/>
            <a:ext cx="1585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6" name="Google Shape;566;p51"/>
          <p:cNvCxnSpPr/>
          <p:nvPr/>
        </p:nvCxnSpPr>
        <p:spPr>
          <a:xfrm>
            <a:off x="6427950" y="2055500"/>
            <a:ext cx="841800" cy="7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67" name="Google Shape;567;p51"/>
          <p:cNvSpPr txBox="1"/>
          <p:nvPr/>
        </p:nvSpPr>
        <p:spPr>
          <a:xfrm>
            <a:off x="3833175" y="3780400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F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568" name="Google Shape;568;p51"/>
          <p:cNvSpPr txBox="1"/>
          <p:nvPr/>
        </p:nvSpPr>
        <p:spPr>
          <a:xfrm>
            <a:off x="5917950" y="3707500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A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569" name="Google Shape;569;p51"/>
          <p:cNvSpPr txBox="1"/>
          <p:nvPr/>
        </p:nvSpPr>
        <p:spPr>
          <a:xfrm>
            <a:off x="6035425" y="4034550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B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570" name="Google Shape;570;p51"/>
          <p:cNvSpPr txBox="1"/>
          <p:nvPr/>
        </p:nvSpPr>
        <p:spPr>
          <a:xfrm>
            <a:off x="3460538" y="377337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E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571" name="Google Shape;571;p51"/>
          <p:cNvSpPr txBox="1"/>
          <p:nvPr/>
        </p:nvSpPr>
        <p:spPr>
          <a:xfrm>
            <a:off x="5132175" y="194387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C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572" name="Google Shape;572;p51"/>
          <p:cNvSpPr txBox="1"/>
          <p:nvPr/>
        </p:nvSpPr>
        <p:spPr>
          <a:xfrm>
            <a:off x="5501050" y="194387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D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573" name="Google Shape;573;p51"/>
          <p:cNvSpPr txBox="1"/>
          <p:nvPr/>
        </p:nvSpPr>
        <p:spPr>
          <a:xfrm>
            <a:off x="4954950" y="952500"/>
            <a:ext cx="2463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574" name="Google Shape;574;p51"/>
          <p:cNvSpPr txBox="1"/>
          <p:nvPr/>
        </p:nvSpPr>
        <p:spPr>
          <a:xfrm>
            <a:off x="4954950" y="1220925"/>
            <a:ext cx="2463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575" name="Google Shape;575;p51"/>
          <p:cNvSpPr txBox="1"/>
          <p:nvPr/>
        </p:nvSpPr>
        <p:spPr>
          <a:xfrm>
            <a:off x="4954950" y="1626525"/>
            <a:ext cx="2463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576" name="Google Shape;576;p51"/>
          <p:cNvSpPr txBox="1"/>
          <p:nvPr/>
        </p:nvSpPr>
        <p:spPr>
          <a:xfrm>
            <a:off x="4954950" y="1959200"/>
            <a:ext cx="2463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577" name="Google Shape;577;p51"/>
          <p:cNvSpPr txBox="1"/>
          <p:nvPr/>
        </p:nvSpPr>
        <p:spPr>
          <a:xfrm>
            <a:off x="4954950" y="2256600"/>
            <a:ext cx="2463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578" name="Google Shape;578;p51"/>
          <p:cNvSpPr txBox="1"/>
          <p:nvPr/>
        </p:nvSpPr>
        <p:spPr>
          <a:xfrm>
            <a:off x="4954950" y="2618775"/>
            <a:ext cx="2463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579" name="Google Shape;579;p51"/>
          <p:cNvSpPr txBox="1"/>
          <p:nvPr/>
        </p:nvSpPr>
        <p:spPr>
          <a:xfrm>
            <a:off x="4954950" y="2886675"/>
            <a:ext cx="2463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580" name="Google Shape;580;p51"/>
          <p:cNvSpPr txBox="1"/>
          <p:nvPr/>
        </p:nvSpPr>
        <p:spPr>
          <a:xfrm>
            <a:off x="5095775" y="4493400"/>
            <a:ext cx="2463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581" name="Google Shape;581;p51"/>
          <p:cNvSpPr txBox="1"/>
          <p:nvPr/>
        </p:nvSpPr>
        <p:spPr>
          <a:xfrm>
            <a:off x="5385625" y="4493400"/>
            <a:ext cx="2463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  <p:sp>
        <p:nvSpPr>
          <p:cNvPr id="582" name="Google Shape;582;p51"/>
          <p:cNvSpPr txBox="1"/>
          <p:nvPr/>
        </p:nvSpPr>
        <p:spPr>
          <a:xfrm>
            <a:off x="4165875" y="2818575"/>
            <a:ext cx="246300" cy="1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endParaRPr sz="1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00" name="Google Shape;100;p16"/>
          <p:cNvSpPr txBox="1"/>
          <p:nvPr/>
        </p:nvSpPr>
        <p:spPr>
          <a:xfrm>
            <a:off x="1447575" y="156045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Stand concept presented at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Interclean 2024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" name="Google Shape;587;p52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52"/>
          <p:cNvPicPr preferRelativeResize="0"/>
          <p:nvPr/>
        </p:nvPicPr>
        <p:blipFill rotWithShape="1">
          <a:blip r:embed="rId4">
            <a:alphaModFix/>
          </a:blip>
          <a:srcRect l="16923" r="16916"/>
          <a:stretch/>
        </p:blipFill>
        <p:spPr>
          <a:xfrm>
            <a:off x="313125" y="492450"/>
            <a:ext cx="6132173" cy="4494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5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591" name="Google Shape;591;p5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 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92" name="Google Shape;592;p52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52"/>
          <p:cNvSpPr txBox="1"/>
          <p:nvPr/>
        </p:nvSpPr>
        <p:spPr>
          <a:xfrm>
            <a:off x="6322100" y="1513950"/>
            <a:ext cx="1877400" cy="39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SC550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DRYFT 2x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VU200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MC2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VP300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VP400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SC25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VP600 batteries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SC351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SC370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SC401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SC2000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SW750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SC5000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VHB120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VHS010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 b="1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 b="1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8" name="Google Shape;598;p53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53"/>
          <p:cNvPicPr preferRelativeResize="0"/>
          <p:nvPr/>
        </p:nvPicPr>
        <p:blipFill rotWithShape="1">
          <a:blip r:embed="rId4">
            <a:alphaModFix/>
          </a:blip>
          <a:srcRect l="20412" r="20418"/>
          <a:stretch/>
        </p:blipFill>
        <p:spPr>
          <a:xfrm>
            <a:off x="997700" y="303800"/>
            <a:ext cx="6403405" cy="524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5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5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02" name="Google Shape;602;p53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 | BACKSIDE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03" name="Google Shape;603;p53"/>
          <p:cNvSpPr/>
          <p:nvPr/>
        </p:nvSpPr>
        <p:spPr>
          <a:xfrm>
            <a:off x="4998100" y="2544500"/>
            <a:ext cx="1481250" cy="726975"/>
          </a:xfrm>
          <a:custGeom>
            <a:avLst/>
            <a:gdLst/>
            <a:ahLst/>
            <a:cxnLst/>
            <a:rect l="l" t="t" r="r" b="b"/>
            <a:pathLst>
              <a:path w="59250" h="29079" extrusionOk="0">
                <a:moveTo>
                  <a:pt x="35259" y="29079"/>
                </a:moveTo>
                <a:lnTo>
                  <a:pt x="59250" y="11268"/>
                </a:lnTo>
                <a:lnTo>
                  <a:pt x="25808" y="0"/>
                </a:lnTo>
                <a:lnTo>
                  <a:pt x="0" y="16357"/>
                </a:lnTo>
                <a:lnTo>
                  <a:pt x="10541" y="20355"/>
                </a:lnTo>
                <a:lnTo>
                  <a:pt x="23991" y="25081"/>
                </a:lnTo>
                <a:close/>
              </a:path>
            </a:pathLst>
          </a:custGeom>
          <a:solidFill>
            <a:srgbClr val="EBDB31">
              <a:alpha val="54430"/>
            </a:srgbClr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604" name="Google Shape;604;p53"/>
          <p:cNvSpPr txBox="1"/>
          <p:nvPr/>
        </p:nvSpPr>
        <p:spPr>
          <a:xfrm>
            <a:off x="6946582" y="2625517"/>
            <a:ext cx="1409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14 m2 floor space for M2H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605" name="Google Shape;605;p53"/>
          <p:cNvCxnSpPr/>
          <p:nvPr/>
        </p:nvCxnSpPr>
        <p:spPr>
          <a:xfrm>
            <a:off x="5976023" y="2768054"/>
            <a:ext cx="1069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Google Shape;610;p54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p54"/>
          <p:cNvPicPr preferRelativeResize="0"/>
          <p:nvPr/>
        </p:nvPicPr>
        <p:blipFill rotWithShape="1">
          <a:blip r:embed="rId4">
            <a:alphaModFix/>
          </a:blip>
          <a:srcRect l="9302" r="9310"/>
          <a:stretch/>
        </p:blipFill>
        <p:spPr>
          <a:xfrm>
            <a:off x="681175" y="492450"/>
            <a:ext cx="8005176" cy="4769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5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14" name="Google Shape;614;p5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55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20" name="Google Shape;620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5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22" name="Google Shape;622;p55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23" name="Google Shape;623;p55"/>
          <p:cNvSpPr txBox="1"/>
          <p:nvPr/>
        </p:nvSpPr>
        <p:spPr>
          <a:xfrm>
            <a:off x="6040975" y="1089550"/>
            <a:ext cx="2867700" cy="37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SPECIFICATIONS 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square truss (12 x 12 x +- 6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 for trussing 12 x 12 x 1 meter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Banners for legs 60 x 500 cm - </a:t>
            </a: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"/>
                <a:ea typeface="Roboto"/>
                <a:cs typeface="Roboto"/>
                <a:sym typeface="Roboto"/>
              </a:rPr>
              <a:t>16 pieces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2 x voile circles (4000 m diameter - H 1m)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printed stickers on wooden floor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Large full colour printed storage space (3.300x3000x2.500mm) with 65 inch LCD screen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Bar with 3 stools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table with three stools (2x)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Two walls (2.150x100x2.500 mm)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One with 65 inch screen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Big stage (6.500x1.600x600/400mm)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"/>
                <a:ea typeface="Roboto"/>
                <a:cs typeface="Roboto"/>
                <a:sym typeface="Roboto"/>
              </a:rPr>
              <a:t>Small stage (2.650x1.600x600/400mm)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Small round stage (D1000 x H200) for Dryft in Demo area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Curved printed wall (2.500x100x2.100 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Fencing for demo area (13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Tree (1x)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Information sign </a:t>
            </a: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"/>
                <a:ea typeface="Roboto"/>
                <a:cs typeface="Roboto"/>
                <a:sym typeface="Roboto"/>
              </a:rPr>
              <a:t>(18x if one sign counted per product)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624" name="Google Shape;624;p55"/>
          <p:cNvPicPr preferRelativeResize="0"/>
          <p:nvPr/>
        </p:nvPicPr>
        <p:blipFill rotWithShape="1">
          <a:blip r:embed="rId4">
            <a:alphaModFix/>
          </a:blip>
          <a:srcRect l="16923" r="16916"/>
          <a:stretch/>
        </p:blipFill>
        <p:spPr>
          <a:xfrm>
            <a:off x="177500" y="492450"/>
            <a:ext cx="6132173" cy="4494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9" name="Google Shape;629;p56"/>
          <p:cNvPicPr preferRelativeResize="0"/>
          <p:nvPr/>
        </p:nvPicPr>
        <p:blipFill rotWithShape="1">
          <a:blip r:embed="rId3">
            <a:alphaModFix/>
          </a:blip>
          <a:srcRect l="16922" b="6620"/>
          <a:stretch/>
        </p:blipFill>
        <p:spPr>
          <a:xfrm>
            <a:off x="0" y="557125"/>
            <a:ext cx="8414976" cy="458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56"/>
          <p:cNvPicPr preferRelativeResize="0"/>
          <p:nvPr/>
        </p:nvPicPr>
        <p:blipFill rotWithShape="1">
          <a:blip r:embed="rId4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" name="Google Shape;631;p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Google Shape;632;p5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33" name="Google Shape;633;p56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PRESENTATION | VU200 &amp; DRYFT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34" name="Google Shape;634;p56"/>
          <p:cNvSpPr txBox="1"/>
          <p:nvPr/>
        </p:nvSpPr>
        <p:spPr>
          <a:xfrm>
            <a:off x="3344175" y="1944700"/>
            <a:ext cx="508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VU200</a:t>
            </a:r>
            <a:endParaRPr/>
          </a:p>
        </p:txBody>
      </p:sp>
      <p:sp>
        <p:nvSpPr>
          <p:cNvPr id="635" name="Google Shape;635;p56"/>
          <p:cNvSpPr txBox="1"/>
          <p:nvPr/>
        </p:nvSpPr>
        <p:spPr>
          <a:xfrm>
            <a:off x="4124725" y="1944700"/>
            <a:ext cx="508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DRYFT</a:t>
            </a:r>
            <a:endParaRPr/>
          </a:p>
        </p:txBody>
      </p:sp>
      <p:pic>
        <p:nvPicPr>
          <p:cNvPr id="636" name="Google Shape;636;p56"/>
          <p:cNvPicPr preferRelativeResize="0"/>
          <p:nvPr/>
        </p:nvPicPr>
        <p:blipFill rotWithShape="1">
          <a:blip r:embed="rId6">
            <a:alphaModFix/>
          </a:blip>
          <a:srcRect l="38257" t="15646" r="-2936" b="37563"/>
          <a:stretch/>
        </p:blipFill>
        <p:spPr>
          <a:xfrm>
            <a:off x="6806475" y="895999"/>
            <a:ext cx="2102100" cy="2093700"/>
          </a:xfrm>
          <a:prstGeom prst="ellipse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637" name="Google Shape;637;p56"/>
          <p:cNvCxnSpPr>
            <a:stCxn id="636" idx="2"/>
          </p:cNvCxnSpPr>
          <p:nvPr/>
        </p:nvCxnSpPr>
        <p:spPr>
          <a:xfrm flipH="1">
            <a:off x="4601775" y="1942849"/>
            <a:ext cx="2204700" cy="4566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Google Shape;642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43" name="Google Shape;643;p5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44" name="Google Shape;644;p57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CONNECTIONS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645" name="Google Shape;645;p57"/>
          <p:cNvGrpSpPr/>
          <p:nvPr/>
        </p:nvGrpSpPr>
        <p:grpSpPr>
          <a:xfrm>
            <a:off x="1575362" y="605050"/>
            <a:ext cx="4311598" cy="4233650"/>
            <a:chOff x="1133775" y="578575"/>
            <a:chExt cx="4311598" cy="4233650"/>
          </a:xfrm>
        </p:grpSpPr>
        <p:pic>
          <p:nvPicPr>
            <p:cNvPr id="646" name="Google Shape;646;p57" title="Nilfisk_Paris_connections.png"/>
            <p:cNvPicPr preferRelativeResize="0"/>
            <p:nvPr/>
          </p:nvPicPr>
          <p:blipFill rotWithShape="1">
            <a:blip r:embed="rId4">
              <a:alphaModFix/>
            </a:blip>
            <a:srcRect l="13950" r="29660"/>
            <a:stretch/>
          </p:blipFill>
          <p:spPr>
            <a:xfrm>
              <a:off x="1133775" y="578575"/>
              <a:ext cx="4311598" cy="4233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47" name="Google Shape;647;p57"/>
            <p:cNvSpPr/>
            <p:nvPr/>
          </p:nvSpPr>
          <p:spPr>
            <a:xfrm>
              <a:off x="1897775" y="1467450"/>
              <a:ext cx="138300" cy="1383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57"/>
            <p:cNvSpPr/>
            <p:nvPr/>
          </p:nvSpPr>
          <p:spPr>
            <a:xfrm>
              <a:off x="1809525" y="3514825"/>
              <a:ext cx="138300" cy="138300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9" name="Google Shape;649;p57"/>
          <p:cNvGrpSpPr/>
          <p:nvPr/>
        </p:nvGrpSpPr>
        <p:grpSpPr>
          <a:xfrm>
            <a:off x="371775" y="3592500"/>
            <a:ext cx="3138300" cy="689325"/>
            <a:chOff x="371775" y="3592500"/>
            <a:chExt cx="3138300" cy="689325"/>
          </a:xfrm>
        </p:grpSpPr>
        <p:sp>
          <p:nvSpPr>
            <p:cNvPr id="650" name="Google Shape;650;p57"/>
            <p:cNvSpPr/>
            <p:nvPr/>
          </p:nvSpPr>
          <p:spPr>
            <a:xfrm>
              <a:off x="371775" y="3677250"/>
              <a:ext cx="138300" cy="1383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57"/>
            <p:cNvSpPr/>
            <p:nvPr/>
          </p:nvSpPr>
          <p:spPr>
            <a:xfrm>
              <a:off x="371775" y="3968025"/>
              <a:ext cx="138300" cy="138300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57"/>
            <p:cNvSpPr txBox="1"/>
            <p:nvPr/>
          </p:nvSpPr>
          <p:spPr>
            <a:xfrm>
              <a:off x="510075" y="3592500"/>
              <a:ext cx="9642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nl" sz="600">
                  <a:solidFill>
                    <a:srgbClr val="191919"/>
                  </a:solidFill>
                  <a:highlight>
                    <a:schemeClr val="lt1"/>
                  </a:highlight>
                  <a:latin typeface="Roboto"/>
                  <a:ea typeface="Roboto"/>
                  <a:cs typeface="Roboto"/>
                  <a:sym typeface="Roboto"/>
                </a:rPr>
                <a:t>Power 60 kW (24/24)</a:t>
              </a:r>
              <a:endParaRPr sz="1200"/>
            </a:p>
          </p:txBody>
        </p:sp>
        <p:sp>
          <p:nvSpPr>
            <p:cNvPr id="653" name="Google Shape;653;p57"/>
            <p:cNvSpPr txBox="1"/>
            <p:nvPr/>
          </p:nvSpPr>
          <p:spPr>
            <a:xfrm>
              <a:off x="510075" y="3898725"/>
              <a:ext cx="3000000" cy="38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nl" sz="600">
                  <a:solidFill>
                    <a:srgbClr val="191919"/>
                  </a:solidFill>
                  <a:highlight>
                    <a:schemeClr val="lt1"/>
                  </a:highlight>
                  <a:latin typeface="Roboto"/>
                  <a:ea typeface="Roboto"/>
                  <a:cs typeface="Roboto"/>
                  <a:sym typeface="Roboto"/>
                </a:rPr>
                <a:t>Water supply and </a:t>
              </a:r>
              <a:endParaRPr sz="6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nl" sz="600">
                  <a:solidFill>
                    <a:srgbClr val="191919"/>
                  </a:solidFill>
                  <a:highlight>
                    <a:schemeClr val="lt1"/>
                  </a:highlight>
                  <a:latin typeface="Roboto"/>
                  <a:ea typeface="Roboto"/>
                  <a:cs typeface="Roboto"/>
                  <a:sym typeface="Roboto"/>
                </a:rPr>
                <a:t>        wastewater outlet</a:t>
              </a:r>
              <a:endParaRPr sz="6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654" name="Google Shape;654;p57"/>
          <p:cNvSpPr/>
          <p:nvPr/>
        </p:nvSpPr>
        <p:spPr>
          <a:xfrm rot="8100000">
            <a:off x="3612569" y="4611293"/>
            <a:ext cx="237164" cy="2371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5" name="Google Shape;655;p57"/>
          <p:cNvGrpSpPr/>
          <p:nvPr/>
        </p:nvGrpSpPr>
        <p:grpSpPr>
          <a:xfrm>
            <a:off x="5816548" y="751050"/>
            <a:ext cx="2307286" cy="4087649"/>
            <a:chOff x="5816548" y="751050"/>
            <a:chExt cx="2307286" cy="4087649"/>
          </a:xfrm>
        </p:grpSpPr>
        <p:grpSp>
          <p:nvGrpSpPr>
            <p:cNvPr id="656" name="Google Shape;656;p57"/>
            <p:cNvGrpSpPr/>
            <p:nvPr/>
          </p:nvGrpSpPr>
          <p:grpSpPr>
            <a:xfrm>
              <a:off x="5816548" y="751050"/>
              <a:ext cx="2307286" cy="4087649"/>
              <a:chOff x="5497723" y="751050"/>
              <a:chExt cx="2307286" cy="4087649"/>
            </a:xfrm>
          </p:grpSpPr>
          <p:pic>
            <p:nvPicPr>
              <p:cNvPr id="657" name="Google Shape;657;p57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5497723" y="751050"/>
                <a:ext cx="2307286" cy="408764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58" name="Google Shape;658;p57"/>
              <p:cNvSpPr/>
              <p:nvPr/>
            </p:nvSpPr>
            <p:spPr>
              <a:xfrm>
                <a:off x="6899675" y="2726800"/>
                <a:ext cx="380100" cy="337200"/>
              </a:xfrm>
              <a:prstGeom prst="rect">
                <a:avLst/>
              </a:prstGeom>
              <a:noFill/>
              <a:ln w="9525" cap="flat" cmpd="sng">
                <a:solidFill>
                  <a:srgbClr val="FFFF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57"/>
              <p:cNvSpPr/>
              <p:nvPr/>
            </p:nvSpPr>
            <p:spPr>
              <a:xfrm>
                <a:off x="6969500" y="2778975"/>
                <a:ext cx="13500" cy="135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p57"/>
              <p:cNvSpPr/>
              <p:nvPr/>
            </p:nvSpPr>
            <p:spPr>
              <a:xfrm>
                <a:off x="6974025" y="2975025"/>
                <a:ext cx="13500" cy="13500"/>
              </a:xfrm>
              <a:prstGeom prst="ellipse">
                <a:avLst/>
              </a:prstGeom>
              <a:solidFill>
                <a:srgbClr val="00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61" name="Google Shape;661;p57"/>
            <p:cNvSpPr/>
            <p:nvPr/>
          </p:nvSpPr>
          <p:spPr>
            <a:xfrm rot="8100000">
              <a:off x="7381320" y="3099720"/>
              <a:ext cx="65761" cy="65761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6" name="Google Shape;666;p58"/>
          <p:cNvPicPr preferRelativeResize="0"/>
          <p:nvPr/>
        </p:nvPicPr>
        <p:blipFill rotWithShape="1">
          <a:blip r:embed="rId3">
            <a:alphaModFix/>
          </a:blip>
          <a:srcRect l="22639" r="22634"/>
          <a:stretch/>
        </p:blipFill>
        <p:spPr>
          <a:xfrm>
            <a:off x="1553763" y="-127936"/>
            <a:ext cx="5922575" cy="5247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" name="Google Shape;667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68" name="Google Shape;668;p5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69" name="Google Shape;669;p5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ELECTRICITY POINTS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70" name="Google Shape;670;p58"/>
          <p:cNvSpPr/>
          <p:nvPr/>
        </p:nvSpPr>
        <p:spPr>
          <a:xfrm>
            <a:off x="3042825" y="1505000"/>
            <a:ext cx="150300" cy="1503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1" name="Google Shape;671;p58"/>
          <p:cNvSpPr/>
          <p:nvPr/>
        </p:nvSpPr>
        <p:spPr>
          <a:xfrm>
            <a:off x="3002600" y="2007975"/>
            <a:ext cx="150300" cy="1503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72" name="Google Shape;672;p58"/>
          <p:cNvCxnSpPr/>
          <p:nvPr/>
        </p:nvCxnSpPr>
        <p:spPr>
          <a:xfrm rot="10800000">
            <a:off x="1471264" y="1580139"/>
            <a:ext cx="16416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3" name="Google Shape;673;p58"/>
          <p:cNvCxnSpPr/>
          <p:nvPr/>
        </p:nvCxnSpPr>
        <p:spPr>
          <a:xfrm rot="10800000">
            <a:off x="1403464" y="2083114"/>
            <a:ext cx="16416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4" name="Google Shape;674;p58"/>
          <p:cNvSpPr/>
          <p:nvPr/>
        </p:nvSpPr>
        <p:spPr>
          <a:xfrm>
            <a:off x="3760475" y="3628675"/>
            <a:ext cx="150300" cy="1503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675;p58"/>
          <p:cNvSpPr/>
          <p:nvPr/>
        </p:nvSpPr>
        <p:spPr>
          <a:xfrm rot="10800000">
            <a:off x="6614539" y="2343463"/>
            <a:ext cx="150300" cy="1503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76" name="Google Shape;676;p58"/>
          <p:cNvCxnSpPr/>
          <p:nvPr/>
        </p:nvCxnSpPr>
        <p:spPr>
          <a:xfrm>
            <a:off x="6712300" y="2418623"/>
            <a:ext cx="16416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7" name="Google Shape;677;p58"/>
          <p:cNvCxnSpPr>
            <a:stCxn id="674" idx="2"/>
          </p:cNvCxnSpPr>
          <p:nvPr/>
        </p:nvCxnSpPr>
        <p:spPr>
          <a:xfrm rot="10800000">
            <a:off x="1637975" y="3691825"/>
            <a:ext cx="2122500" cy="120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8" name="Google Shape;678;p58"/>
          <p:cNvSpPr txBox="1"/>
          <p:nvPr/>
        </p:nvSpPr>
        <p:spPr>
          <a:xfrm>
            <a:off x="230525" y="1319900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7 power points</a:t>
            </a:r>
            <a:endParaRPr sz="900">
              <a:solidFill>
                <a:srgbClr val="FF0000"/>
              </a:solidFill>
            </a:endParaRPr>
          </a:p>
        </p:txBody>
      </p:sp>
      <p:sp>
        <p:nvSpPr>
          <p:cNvPr id="679" name="Google Shape;679;p58"/>
          <p:cNvSpPr txBox="1"/>
          <p:nvPr/>
        </p:nvSpPr>
        <p:spPr>
          <a:xfrm>
            <a:off x="230525" y="1822875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3 power points</a:t>
            </a:r>
            <a:endParaRPr sz="900">
              <a:solidFill>
                <a:srgbClr val="FF0000"/>
              </a:solidFill>
            </a:endParaRPr>
          </a:p>
        </p:txBody>
      </p:sp>
      <p:sp>
        <p:nvSpPr>
          <p:cNvPr id="680" name="Google Shape;680;p58"/>
          <p:cNvSpPr txBox="1"/>
          <p:nvPr/>
        </p:nvSpPr>
        <p:spPr>
          <a:xfrm>
            <a:off x="430875" y="3403325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3 power points</a:t>
            </a:r>
            <a:endParaRPr sz="900">
              <a:solidFill>
                <a:srgbClr val="FF0000"/>
              </a:solidFill>
            </a:endParaRPr>
          </a:p>
        </p:txBody>
      </p:sp>
      <p:sp>
        <p:nvSpPr>
          <p:cNvPr id="681" name="Google Shape;681;p58"/>
          <p:cNvSpPr txBox="1"/>
          <p:nvPr/>
        </p:nvSpPr>
        <p:spPr>
          <a:xfrm>
            <a:off x="6856650" y="3959450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1 power point</a:t>
            </a:r>
            <a:endParaRPr sz="900">
              <a:solidFill>
                <a:srgbClr val="FF0000"/>
              </a:solidFill>
            </a:endParaRPr>
          </a:p>
        </p:txBody>
      </p:sp>
      <p:sp>
        <p:nvSpPr>
          <p:cNvPr id="682" name="Google Shape;682;p58"/>
          <p:cNvSpPr txBox="1"/>
          <p:nvPr/>
        </p:nvSpPr>
        <p:spPr>
          <a:xfrm>
            <a:off x="7098750" y="2110150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3 power points</a:t>
            </a:r>
            <a:endParaRPr sz="900">
              <a:solidFill>
                <a:srgbClr val="FF0000"/>
              </a:solidFill>
            </a:endParaRPr>
          </a:p>
        </p:txBody>
      </p:sp>
      <p:cxnSp>
        <p:nvCxnSpPr>
          <p:cNvPr id="683" name="Google Shape;683;p58"/>
          <p:cNvCxnSpPr/>
          <p:nvPr/>
        </p:nvCxnSpPr>
        <p:spPr>
          <a:xfrm rot="10800000">
            <a:off x="3943875" y="3986275"/>
            <a:ext cx="6384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84" name="Google Shape;684;p58"/>
          <p:cNvSpPr txBox="1"/>
          <p:nvPr/>
        </p:nvSpPr>
        <p:spPr>
          <a:xfrm>
            <a:off x="4204875" y="3693100"/>
            <a:ext cx="10434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Screen position</a:t>
            </a:r>
            <a:endParaRPr sz="900">
              <a:solidFill>
                <a:srgbClr val="FF0000"/>
              </a:solidFill>
            </a:endParaRPr>
          </a:p>
        </p:txBody>
      </p:sp>
      <p:sp>
        <p:nvSpPr>
          <p:cNvPr id="685" name="Google Shape;685;p58"/>
          <p:cNvSpPr/>
          <p:nvPr/>
        </p:nvSpPr>
        <p:spPr>
          <a:xfrm rot="10800000">
            <a:off x="3881339" y="4097613"/>
            <a:ext cx="150300" cy="1503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86" name="Google Shape;686;p58"/>
          <p:cNvCxnSpPr>
            <a:endCxn id="681" idx="1"/>
          </p:cNvCxnSpPr>
          <p:nvPr/>
        </p:nvCxnSpPr>
        <p:spPr>
          <a:xfrm rot="10800000" flipH="1">
            <a:off x="3989250" y="4127150"/>
            <a:ext cx="2867400" cy="456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87" name="Google Shape;687;p58"/>
          <p:cNvSpPr/>
          <p:nvPr/>
        </p:nvSpPr>
        <p:spPr>
          <a:xfrm>
            <a:off x="3449650" y="4069825"/>
            <a:ext cx="150300" cy="1503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88" name="Google Shape;688;p58"/>
          <p:cNvCxnSpPr>
            <a:stCxn id="687" idx="2"/>
          </p:cNvCxnSpPr>
          <p:nvPr/>
        </p:nvCxnSpPr>
        <p:spPr>
          <a:xfrm rot="10800000">
            <a:off x="1645150" y="4144975"/>
            <a:ext cx="1804500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89" name="Google Shape;689;p58"/>
          <p:cNvSpPr txBox="1"/>
          <p:nvPr/>
        </p:nvSpPr>
        <p:spPr>
          <a:xfrm>
            <a:off x="401700" y="3818575"/>
            <a:ext cx="21948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FF0000"/>
                </a:solidFill>
              </a:rPr>
              <a:t>Electricity point with 3 power points</a:t>
            </a:r>
            <a:endParaRPr sz="9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4" name="Google Shape;694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96" name="Google Shape;696;p5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697" name="Google Shape;697;p59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Previous design</a:t>
            </a: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698" name="Google Shape;698;p59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60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04" name="Google Shape;704;p60"/>
          <p:cNvPicPr preferRelativeResize="0"/>
          <p:nvPr/>
        </p:nvPicPr>
        <p:blipFill rotWithShape="1">
          <a:blip r:embed="rId3">
            <a:alphaModFix/>
          </a:blip>
          <a:srcRect l="25276" t="5106" r="25276" b="7611"/>
          <a:stretch/>
        </p:blipFill>
        <p:spPr>
          <a:xfrm>
            <a:off x="2183822" y="303800"/>
            <a:ext cx="5268905" cy="476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6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707" name="Google Shape;707;p60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708" name="Google Shape;708;p60"/>
          <p:cNvCxnSpPr/>
          <p:nvPr/>
        </p:nvCxnSpPr>
        <p:spPr>
          <a:xfrm>
            <a:off x="1817598" y="2321475"/>
            <a:ext cx="1936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9" name="Google Shape;709;p60"/>
          <p:cNvCxnSpPr/>
          <p:nvPr/>
        </p:nvCxnSpPr>
        <p:spPr>
          <a:xfrm>
            <a:off x="5166257" y="2574607"/>
            <a:ext cx="174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0" name="Google Shape;710;p60"/>
          <p:cNvSpPr txBox="1"/>
          <p:nvPr/>
        </p:nvSpPr>
        <p:spPr>
          <a:xfrm>
            <a:off x="6915751" y="2427736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Existing portfolio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11" name="Google Shape;711;p60"/>
          <p:cNvSpPr txBox="1"/>
          <p:nvPr/>
        </p:nvSpPr>
        <p:spPr>
          <a:xfrm>
            <a:off x="369361" y="314590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Next Gen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712" name="Google Shape;712;p60"/>
          <p:cNvCxnSpPr/>
          <p:nvPr/>
        </p:nvCxnSpPr>
        <p:spPr>
          <a:xfrm>
            <a:off x="1891034" y="3292771"/>
            <a:ext cx="2207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3" name="Google Shape;713;p60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4" name="Google Shape;714;p60"/>
          <p:cNvSpPr txBox="1"/>
          <p:nvPr/>
        </p:nvSpPr>
        <p:spPr>
          <a:xfrm>
            <a:off x="313136" y="4278162"/>
            <a:ext cx="15216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Next Gen</a:t>
            </a:r>
            <a:b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on stage and floor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715" name="Google Shape;715;p60"/>
          <p:cNvCxnSpPr/>
          <p:nvPr/>
        </p:nvCxnSpPr>
        <p:spPr>
          <a:xfrm>
            <a:off x="5965450" y="4354800"/>
            <a:ext cx="1097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6" name="Google Shape;716;p60"/>
          <p:cNvSpPr txBox="1"/>
          <p:nvPr/>
        </p:nvSpPr>
        <p:spPr>
          <a:xfrm>
            <a:off x="7088401" y="420089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Next Gen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17" name="Google Shape;717;p60"/>
          <p:cNvSpPr txBox="1"/>
          <p:nvPr/>
        </p:nvSpPr>
        <p:spPr>
          <a:xfrm>
            <a:off x="-1128287" y="2135000"/>
            <a:ext cx="28629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718" name="Google Shape;718;p60"/>
          <p:cNvCxnSpPr/>
          <p:nvPr/>
        </p:nvCxnSpPr>
        <p:spPr>
          <a:xfrm>
            <a:off x="1817598" y="1400989"/>
            <a:ext cx="1784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9" name="Google Shape;719;p60"/>
          <p:cNvSpPr txBox="1"/>
          <p:nvPr/>
        </p:nvSpPr>
        <p:spPr>
          <a:xfrm>
            <a:off x="-1128287" y="1214513"/>
            <a:ext cx="2862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Larger storage room</a:t>
            </a:r>
            <a:endParaRPr/>
          </a:p>
        </p:txBody>
      </p:sp>
      <p:cxnSp>
        <p:nvCxnSpPr>
          <p:cNvPr id="720" name="Google Shape;720;p60"/>
          <p:cNvCxnSpPr/>
          <p:nvPr/>
        </p:nvCxnSpPr>
        <p:spPr>
          <a:xfrm rot="10800000" flipH="1">
            <a:off x="1891034" y="3063184"/>
            <a:ext cx="1519200" cy="3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1" name="Google Shape;721;p60"/>
          <p:cNvSpPr txBox="1"/>
          <p:nvPr/>
        </p:nvSpPr>
        <p:spPr>
          <a:xfrm>
            <a:off x="369361" y="2919313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722" name="Google Shape;722;p60"/>
          <p:cNvCxnSpPr/>
          <p:nvPr/>
        </p:nvCxnSpPr>
        <p:spPr>
          <a:xfrm>
            <a:off x="6084915" y="2918269"/>
            <a:ext cx="830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3" name="Google Shape;723;p60"/>
          <p:cNvSpPr txBox="1"/>
          <p:nvPr/>
        </p:nvSpPr>
        <p:spPr>
          <a:xfrm>
            <a:off x="6915750" y="2771388"/>
            <a:ext cx="1866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724" name="Google Shape;724;p60"/>
          <p:cNvCxnSpPr/>
          <p:nvPr/>
        </p:nvCxnSpPr>
        <p:spPr>
          <a:xfrm>
            <a:off x="5490489" y="2052221"/>
            <a:ext cx="1425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5" name="Google Shape;725;p60"/>
          <p:cNvSpPr txBox="1"/>
          <p:nvPr/>
        </p:nvSpPr>
        <p:spPr>
          <a:xfrm>
            <a:off x="6915751" y="190535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26" name="Google Shape;726;p60"/>
          <p:cNvSpPr txBox="1"/>
          <p:nvPr/>
        </p:nvSpPr>
        <p:spPr>
          <a:xfrm>
            <a:off x="1040626" y="3354325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Visual frame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727" name="Google Shape;727;p60"/>
          <p:cNvCxnSpPr/>
          <p:nvPr/>
        </p:nvCxnSpPr>
        <p:spPr>
          <a:xfrm>
            <a:off x="1913609" y="3513183"/>
            <a:ext cx="2019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28" name="Google Shape;728;p60"/>
          <p:cNvCxnSpPr/>
          <p:nvPr/>
        </p:nvCxnSpPr>
        <p:spPr>
          <a:xfrm>
            <a:off x="6080575" y="1662825"/>
            <a:ext cx="995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9" name="Google Shape;729;p60"/>
          <p:cNvSpPr txBox="1"/>
          <p:nvPr/>
        </p:nvSpPr>
        <p:spPr>
          <a:xfrm>
            <a:off x="7075375" y="150891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Voiles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730" name="Google Shape;730;p60"/>
          <p:cNvCxnSpPr/>
          <p:nvPr/>
        </p:nvCxnSpPr>
        <p:spPr>
          <a:xfrm>
            <a:off x="4197075" y="678950"/>
            <a:ext cx="0" cy="6204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31" name="Google Shape;731;p60"/>
          <p:cNvSpPr txBox="1"/>
          <p:nvPr/>
        </p:nvSpPr>
        <p:spPr>
          <a:xfrm>
            <a:off x="3050398" y="388612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 Light"/>
                <a:ea typeface="Roboto Light"/>
                <a:cs typeface="Roboto Light"/>
                <a:sym typeface="Roboto Light"/>
              </a:rPr>
              <a:t>Next Gen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61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37" name="Google Shape;737;p61"/>
          <p:cNvPicPr preferRelativeResize="0"/>
          <p:nvPr/>
        </p:nvPicPr>
        <p:blipFill rotWithShape="1">
          <a:blip r:embed="rId3">
            <a:alphaModFix/>
          </a:blip>
          <a:srcRect l="31014" t="4092" r="20465" b="5768"/>
          <a:stretch/>
        </p:blipFill>
        <p:spPr>
          <a:xfrm>
            <a:off x="2493925" y="243625"/>
            <a:ext cx="4893051" cy="465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8" name="Google Shape;738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739" name="Google Shape;739;p6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740" name="Google Shape;740;p6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DIMENSIONS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741" name="Google Shape;741;p61"/>
          <p:cNvCxnSpPr/>
          <p:nvPr/>
        </p:nvCxnSpPr>
        <p:spPr>
          <a:xfrm>
            <a:off x="6011676" y="2055800"/>
            <a:ext cx="1258200" cy="69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42" name="Google Shape;742;p61"/>
          <p:cNvSpPr txBox="1"/>
          <p:nvPr/>
        </p:nvSpPr>
        <p:spPr>
          <a:xfrm>
            <a:off x="7386976" y="1905350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+- 20 m2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43" name="Google Shape;743;p61"/>
          <p:cNvSpPr/>
          <p:nvPr/>
        </p:nvSpPr>
        <p:spPr>
          <a:xfrm>
            <a:off x="5409100" y="815325"/>
            <a:ext cx="1242175" cy="2327925"/>
          </a:xfrm>
          <a:custGeom>
            <a:avLst/>
            <a:gdLst/>
            <a:ahLst/>
            <a:cxnLst/>
            <a:rect l="l" t="t" r="r" b="b"/>
            <a:pathLst>
              <a:path w="49687" h="93117" extrusionOk="0">
                <a:moveTo>
                  <a:pt x="22819" y="92749"/>
                </a:moveTo>
                <a:lnTo>
                  <a:pt x="49687" y="93117"/>
                </a:lnTo>
                <a:lnTo>
                  <a:pt x="49319" y="0"/>
                </a:lnTo>
                <a:lnTo>
                  <a:pt x="368" y="0"/>
                </a:lnTo>
                <a:lnTo>
                  <a:pt x="0" y="40854"/>
                </a:lnTo>
                <a:lnTo>
                  <a:pt x="22083" y="41222"/>
                </a:lnTo>
                <a:close/>
              </a:path>
            </a:pathLst>
          </a:custGeom>
          <a:solidFill>
            <a:srgbClr val="E69EEA">
              <a:alpha val="61900"/>
            </a:srgbClr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744" name="Google Shape;744;p61"/>
          <p:cNvSpPr/>
          <p:nvPr/>
        </p:nvSpPr>
        <p:spPr>
          <a:xfrm>
            <a:off x="2742075" y="815325"/>
            <a:ext cx="1047600" cy="1011000"/>
          </a:xfrm>
          <a:prstGeom prst="rect">
            <a:avLst/>
          </a:prstGeom>
          <a:solidFill>
            <a:srgbClr val="E69EEA">
              <a:alpha val="3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00257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38525" y="3339278"/>
            <a:ext cx="959644" cy="959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7"/>
          <p:cNvPicPr preferRelativeResize="0"/>
          <p:nvPr/>
        </p:nvPicPr>
        <p:blipFill rotWithShape="1">
          <a:blip r:embed="rId6">
            <a:alphaModFix/>
          </a:blip>
          <a:srcRect l="8843" r="12055" b="5213"/>
          <a:stretch/>
        </p:blipFill>
        <p:spPr>
          <a:xfrm>
            <a:off x="5301300" y="1339825"/>
            <a:ext cx="3511849" cy="280479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7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Realization 2024</a:t>
            </a:r>
            <a:endParaRPr sz="1200" i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0" name="Google Shape;110;p17"/>
          <p:cNvSpPr txBox="1"/>
          <p:nvPr/>
        </p:nvSpPr>
        <p:spPr>
          <a:xfrm>
            <a:off x="367325" y="993538"/>
            <a:ext cx="30000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 i="1">
                <a:latin typeface="Georgia"/>
                <a:ea typeface="Georgia"/>
                <a:cs typeface="Georgia"/>
                <a:sym typeface="Georgia"/>
              </a:rPr>
              <a:t>From booth design to realization:</a:t>
            </a:r>
            <a:endParaRPr sz="2400" i="1">
              <a:solidFill>
                <a:srgbClr val="000000"/>
              </a:solidFill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0863" y="2125175"/>
            <a:ext cx="4460723" cy="2173724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9" name="Google Shape;749;p62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751" name="Google Shape;751;p6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752" name="Google Shape;752;p6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 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53" name="Google Shape;753;p62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62"/>
          <p:cNvSpPr txBox="1"/>
          <p:nvPr/>
        </p:nvSpPr>
        <p:spPr>
          <a:xfrm>
            <a:off x="6322100" y="1513950"/>
            <a:ext cx="1877400" cy="35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Existing portfolio</a:t>
            </a:r>
            <a:endParaRPr sz="800" b="1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SC351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SC370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SC401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SC2000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SW750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Next Gen products</a:t>
            </a:r>
            <a:endParaRPr sz="800" b="1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SC550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SC25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VP25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SC50 1.5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Canister Vacs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Dryft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VU200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VHB120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VHS 010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755" name="Google Shape;755;p62"/>
          <p:cNvGrpSpPr/>
          <p:nvPr/>
        </p:nvGrpSpPr>
        <p:grpSpPr>
          <a:xfrm>
            <a:off x="313125" y="492450"/>
            <a:ext cx="6132173" cy="4494199"/>
            <a:chOff x="313125" y="492450"/>
            <a:chExt cx="6132173" cy="4494199"/>
          </a:xfrm>
        </p:grpSpPr>
        <p:pic>
          <p:nvPicPr>
            <p:cNvPr id="756" name="Google Shape;756;p62"/>
            <p:cNvPicPr preferRelativeResize="0"/>
            <p:nvPr/>
          </p:nvPicPr>
          <p:blipFill rotWithShape="1">
            <a:blip r:embed="rId5">
              <a:alphaModFix/>
            </a:blip>
            <a:srcRect l="12615" r="17493"/>
            <a:stretch/>
          </p:blipFill>
          <p:spPr>
            <a:xfrm>
              <a:off x="313125" y="492450"/>
              <a:ext cx="6132173" cy="4494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7" name="Google Shape;757;p62"/>
            <p:cNvSpPr/>
            <p:nvPr/>
          </p:nvSpPr>
          <p:spPr>
            <a:xfrm>
              <a:off x="1787848" y="2542600"/>
              <a:ext cx="1151993" cy="1507600"/>
            </a:xfrm>
            <a:custGeom>
              <a:avLst/>
              <a:gdLst/>
              <a:ahLst/>
              <a:cxnLst/>
              <a:rect l="l" t="t" r="r" b="b"/>
              <a:pathLst>
                <a:path w="53216" h="60304" extrusionOk="0">
                  <a:moveTo>
                    <a:pt x="28701" y="8424"/>
                  </a:moveTo>
                  <a:cubicBezTo>
                    <a:pt x="18530" y="9556"/>
                    <a:pt x="7770" y="16356"/>
                    <a:pt x="3194" y="25509"/>
                  </a:cubicBezTo>
                  <a:cubicBezTo>
                    <a:pt x="-1913" y="35725"/>
                    <a:pt x="-1532" y="56062"/>
                    <a:pt x="9451" y="59198"/>
                  </a:cubicBezTo>
                  <a:cubicBezTo>
                    <a:pt x="24526" y="63502"/>
                    <a:pt x="48276" y="54020"/>
                    <a:pt x="51802" y="38744"/>
                  </a:cubicBezTo>
                  <a:cubicBezTo>
                    <a:pt x="53644" y="30763"/>
                    <a:pt x="53988" y="21657"/>
                    <a:pt x="50599" y="14200"/>
                  </a:cubicBezTo>
                  <a:cubicBezTo>
                    <a:pt x="46517" y="5218"/>
                    <a:pt x="33941" y="-1914"/>
                    <a:pt x="24370" y="484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it-IT"/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2" name="Google Shape;762;p63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Google Shape;763;p63"/>
          <p:cNvPicPr preferRelativeResize="0"/>
          <p:nvPr/>
        </p:nvPicPr>
        <p:blipFill rotWithShape="1">
          <a:blip r:embed="rId4">
            <a:alphaModFix/>
          </a:blip>
          <a:srcRect l="7007" r="7015"/>
          <a:stretch/>
        </p:blipFill>
        <p:spPr>
          <a:xfrm>
            <a:off x="681175" y="492450"/>
            <a:ext cx="8005176" cy="4769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64" name="Google Shape;764;p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6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766" name="Google Shape;766;p63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64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72" name="Google Shape;772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773" name="Google Shape;773;p6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774" name="Google Shape;774;p6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775" name="Google Shape;775;p64"/>
          <p:cNvSpPr txBox="1"/>
          <p:nvPr/>
        </p:nvSpPr>
        <p:spPr>
          <a:xfrm>
            <a:off x="6040975" y="1089550"/>
            <a:ext cx="2867700" cy="37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SPECIFICATIONS 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square truss (12 x 12 x +- 6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 for trussing 12 x 12 x 1 meter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Banners for legs 60 x 500 cm - </a:t>
            </a: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"/>
                <a:ea typeface="Roboto"/>
                <a:cs typeface="Roboto"/>
                <a:sym typeface="Roboto"/>
              </a:rPr>
              <a:t>16 pieces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2 x voile circles (4000 m diameter - H 1m)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printed stickers on wooden floor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Large full colour printed storage space (3.300x3000x2.500mm) with 65 inch LCD screen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Bar with 3 stools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table with three stools (2x)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Two walls (2.150x100x2.500 mm)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One with 65 inch screen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Big stage (6.500x1.600x600/400mm)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"/>
                <a:ea typeface="Roboto"/>
                <a:cs typeface="Roboto"/>
                <a:sym typeface="Roboto"/>
              </a:rPr>
              <a:t>Small stage (2.650x1.600x600/400mm)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Small round stage (D1000 x H200) for Dryft in Demo area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Curved printed wall (2.500x100x2.100 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Fencing for demo area (13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Tree (2x)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Information sign </a:t>
            </a:r>
            <a:r>
              <a:rPr lang="nl" sz="800">
                <a:solidFill>
                  <a:srgbClr val="222222"/>
                </a:solidFill>
                <a:highlight>
                  <a:srgbClr val="FFE599"/>
                </a:highlight>
                <a:latin typeface="Roboto"/>
                <a:ea typeface="Roboto"/>
                <a:cs typeface="Roboto"/>
                <a:sym typeface="Roboto"/>
              </a:rPr>
              <a:t>(14x if one sign counted per product)</a:t>
            </a:r>
            <a:endParaRPr sz="800">
              <a:solidFill>
                <a:srgbClr val="222222"/>
              </a:solidFill>
              <a:highlight>
                <a:srgbClr val="FFE599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76" name="Google Shape;776;p64"/>
          <p:cNvPicPr preferRelativeResize="0"/>
          <p:nvPr/>
        </p:nvPicPr>
        <p:blipFill rotWithShape="1">
          <a:blip r:embed="rId4">
            <a:alphaModFix/>
          </a:blip>
          <a:srcRect l="13768" r="16340"/>
          <a:stretch/>
        </p:blipFill>
        <p:spPr>
          <a:xfrm>
            <a:off x="177500" y="492450"/>
            <a:ext cx="6132173" cy="4494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1" name="Google Shape;781;p65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2" name="Google Shape;782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6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784" name="Google Shape;784;p65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STICKERS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785" name="Google Shape;785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5475" y="751050"/>
            <a:ext cx="7350426" cy="4314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0" name="Google Shape;790;p66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792" name="Google Shape;792;p66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Paris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STICKERS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793" name="Google Shape;793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73075" y="141375"/>
            <a:ext cx="5053356" cy="4966027"/>
          </a:xfrm>
          <a:prstGeom prst="rect">
            <a:avLst/>
          </a:prstGeom>
          <a:noFill/>
          <a:ln>
            <a:noFill/>
          </a:ln>
        </p:spPr>
      </p:pic>
      <p:sp>
        <p:nvSpPr>
          <p:cNvPr id="794" name="Google Shape;794;p6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9" name="Google Shape;799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0" name="Google Shape;800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01" name="Google Shape;801;p6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02" name="Google Shape;802;p67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03. ISSA Pulire Milan  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7" name="Google Shape;807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08" name="Google Shape;808;p6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09" name="Google Shape;809;p68"/>
          <p:cNvSpPr txBox="1"/>
          <p:nvPr/>
        </p:nvSpPr>
        <p:spPr>
          <a:xfrm>
            <a:off x="504475" y="9100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ISSA PULIRE MILAN   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0" name="Google Shape;810;p68"/>
          <p:cNvSpPr txBox="1"/>
          <p:nvPr/>
        </p:nvSpPr>
        <p:spPr>
          <a:xfrm>
            <a:off x="504475" y="1423150"/>
            <a:ext cx="1764300" cy="16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setup times: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23 - 26 May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7:30 AM - 6:30 PM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Show date and time: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27-29 May</a:t>
            </a:r>
            <a:endParaRPr sz="10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11" name="Google Shape;811;p68"/>
          <p:cNvSpPr txBox="1"/>
          <p:nvPr/>
        </p:nvSpPr>
        <p:spPr>
          <a:xfrm>
            <a:off x="2628900" y="1423150"/>
            <a:ext cx="3000000" cy="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breakdown times: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nl" sz="10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29 - 31 May</a:t>
            </a:r>
            <a:endParaRPr sz="10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12" name="Google Shape;812;p68"/>
          <p:cNvSpPr txBox="1"/>
          <p:nvPr/>
        </p:nvSpPr>
        <p:spPr>
          <a:xfrm>
            <a:off x="504475" y="3108550"/>
            <a:ext cx="2195700" cy="13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Size &amp; Dimensions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16 x 8  mtr - 128 m2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Type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Island Booth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13" name="Google Shape;813;p68"/>
          <p:cNvSpPr txBox="1"/>
          <p:nvPr/>
        </p:nvSpPr>
        <p:spPr>
          <a:xfrm>
            <a:off x="2628900" y="2402400"/>
            <a:ext cx="3000000" cy="15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Project scope and specifications: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Exhibition – Issa Puralire Milan</a:t>
            </a:r>
            <a:endParaRPr sz="1000">
              <a:solidFill>
                <a:schemeClr val="dk1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Stand – 3216</a:t>
            </a:r>
            <a:endParaRPr sz="1000">
              <a:solidFill>
                <a:schemeClr val="dk1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Size – 128 sqm</a:t>
            </a:r>
            <a:b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Sides – None</a:t>
            </a: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814" name="Google Shape;814;p68"/>
          <p:cNvPicPr preferRelativeResize="0"/>
          <p:nvPr/>
        </p:nvPicPr>
        <p:blipFill rotWithShape="1">
          <a:blip r:embed="rId4">
            <a:alphaModFix/>
          </a:blip>
          <a:srcRect l="40059" r="13305"/>
          <a:stretch/>
        </p:blipFill>
        <p:spPr>
          <a:xfrm>
            <a:off x="5544900" y="0"/>
            <a:ext cx="35990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5" name="Google Shape;815;p68"/>
          <p:cNvPicPr preferRelativeResize="0"/>
          <p:nvPr/>
        </p:nvPicPr>
        <p:blipFill rotWithShape="1">
          <a:blip r:embed="rId5">
            <a:alphaModFix/>
          </a:blip>
          <a:srcRect l="21485" r="31876"/>
          <a:stretch/>
        </p:blipFill>
        <p:spPr>
          <a:xfrm>
            <a:off x="5544901" y="0"/>
            <a:ext cx="359909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69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21" name="Google Shape;821;p69"/>
          <p:cNvPicPr preferRelativeResize="0"/>
          <p:nvPr/>
        </p:nvPicPr>
        <p:blipFill rotWithShape="1">
          <a:blip r:embed="rId3">
            <a:alphaModFix/>
          </a:blip>
          <a:srcRect l="2856" b="3883"/>
          <a:stretch/>
        </p:blipFill>
        <p:spPr>
          <a:xfrm>
            <a:off x="439200" y="690600"/>
            <a:ext cx="8533824" cy="3150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22" name="Google Shape;822;p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23" name="Google Shape;823;p6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24" name="Google Shape;824;p69"/>
          <p:cNvSpPr txBox="1"/>
          <p:nvPr/>
        </p:nvSpPr>
        <p:spPr>
          <a:xfrm>
            <a:off x="534134" y="4245228"/>
            <a:ext cx="2215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Floorplan Milan</a:t>
            </a:r>
            <a:endParaRPr sz="13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Stand (xxx)</a:t>
            </a:r>
            <a:endParaRPr sz="16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25" name="Google Shape;825;p69"/>
          <p:cNvSpPr/>
          <p:nvPr/>
        </p:nvSpPr>
        <p:spPr>
          <a:xfrm>
            <a:off x="5735850" y="2556300"/>
            <a:ext cx="78300" cy="2046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69"/>
          <p:cNvSpPr/>
          <p:nvPr/>
        </p:nvSpPr>
        <p:spPr>
          <a:xfrm rot="-5400000">
            <a:off x="5530300" y="2219875"/>
            <a:ext cx="292800" cy="473400"/>
          </a:xfrm>
          <a:prstGeom prst="rect">
            <a:avLst/>
          </a:prstGeom>
          <a:noFill/>
          <a:ln w="28575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1" name="Google Shape;831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32" name="Google Shape;832;p7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33" name="Google Shape;833;p70"/>
          <p:cNvSpPr txBox="1"/>
          <p:nvPr/>
        </p:nvSpPr>
        <p:spPr>
          <a:xfrm>
            <a:off x="520100" y="765800"/>
            <a:ext cx="4209300" cy="600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STANDBUILD RULES MILAN</a:t>
            </a:r>
            <a:endParaRPr sz="10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The maximum allowable height for setting up all self-supporting </a:t>
            </a:r>
            <a:r>
              <a:rPr lang="nl" sz="800" b="1">
                <a:solidFill>
                  <a:srgbClr val="222222"/>
                </a:solidFill>
                <a:highlight>
                  <a:srgbClr val="FFFF00"/>
                </a:highlight>
                <a:latin typeface="Roboto"/>
                <a:ea typeface="Roboto"/>
                <a:cs typeface="Roboto"/>
                <a:sym typeface="Roboto"/>
              </a:rPr>
              <a:t>perimeter</a:t>
            </a:r>
            <a:endParaRPr sz="800" b="1">
              <a:solidFill>
                <a:srgbClr val="222222"/>
              </a:solidFill>
              <a:highlight>
                <a:srgbClr val="FFFF00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elements (walls, truss systems, non-suspended elements) is 4.00 m above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ground;</a:t>
            </a:r>
            <a:b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The maximum allowable height for the installation of all self-supporting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point and central elements is 6.00 m above ground.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Structures are permitted within the stand up to a maximum height of 6.00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 as long as they are positioned in the centre of the stand area and their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overall dimensions do not exceed in width and depth exactly 30% of the front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and 30% of the stand sides. Only if the stand abuts a pavilion wall may the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emerging structure be set back or leaned against the back wall, albeit always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in a central position with respect to the front of the stand.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For island stands with four free sides, as an alternative to the above, and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subject to Organizer technical office verification, the formation of a single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continuous perimeter curtain wall 100% of the length of a single short free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side is permitted, provided that the remaining three sides are left open.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For each linear metre exceeding 50% occupation of each open perimeter side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or display front, the Exhibitor shall be required to pay a penalty of €500.00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+ VAT, without prejudice to compensation for greater damages.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34" name="Google Shape;834;p70"/>
          <p:cNvPicPr preferRelativeResize="0"/>
          <p:nvPr/>
        </p:nvPicPr>
        <p:blipFill rotWithShape="1">
          <a:blip r:embed="rId4">
            <a:alphaModFix/>
          </a:blip>
          <a:srcRect l="40403" r="12659"/>
          <a:stretch/>
        </p:blipFill>
        <p:spPr>
          <a:xfrm>
            <a:off x="5521550" y="0"/>
            <a:ext cx="362245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" name="Google Shape;839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41" name="Google Shape;841;p7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42" name="Google Shape;842;p7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43" name="Google Shape;843;p71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The stand design</a:t>
            </a: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8"/>
          <p:cNvPicPr preferRelativeResize="0"/>
          <p:nvPr/>
        </p:nvPicPr>
        <p:blipFill rotWithShape="1">
          <a:blip r:embed="rId3">
            <a:alphaModFix/>
          </a:blip>
          <a:srcRect t="8368" b="8368"/>
          <a:stretch/>
        </p:blipFill>
        <p:spPr>
          <a:xfrm>
            <a:off x="0" y="439625"/>
            <a:ext cx="8476349" cy="470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8"/>
          <p:cNvPicPr preferRelativeResize="0"/>
          <p:nvPr/>
        </p:nvPicPr>
        <p:blipFill rotWithShape="1">
          <a:blip r:embed="rId4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Realization 2024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1" name="Google Shape;121;p1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72"/>
          <p:cNvSpPr/>
          <p:nvPr/>
        </p:nvSpPr>
        <p:spPr>
          <a:xfrm>
            <a:off x="-1235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49" name="Google Shape;849;p72" title="854 - Nilfisk2025_Milaan_V6_T02.png"/>
          <p:cNvPicPr preferRelativeResize="0"/>
          <p:nvPr/>
        </p:nvPicPr>
        <p:blipFill rotWithShape="1">
          <a:blip r:embed="rId3">
            <a:alphaModFix/>
          </a:blip>
          <a:srcRect l="19413" t="4507" r="22148"/>
          <a:stretch/>
        </p:blipFill>
        <p:spPr>
          <a:xfrm>
            <a:off x="1058875" y="610150"/>
            <a:ext cx="7274327" cy="481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0" name="Google Shape;850;p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51" name="Google Shape;851;p7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52" name="Google Shape;852;p7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53" name="Google Shape;853;p72"/>
          <p:cNvCxnSpPr/>
          <p:nvPr/>
        </p:nvCxnSpPr>
        <p:spPr>
          <a:xfrm>
            <a:off x="1506050" y="2522400"/>
            <a:ext cx="2220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4" name="Google Shape;854;p72"/>
          <p:cNvCxnSpPr/>
          <p:nvPr/>
        </p:nvCxnSpPr>
        <p:spPr>
          <a:xfrm>
            <a:off x="6352125" y="2806625"/>
            <a:ext cx="1502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5" name="Google Shape;855;p72"/>
          <p:cNvCxnSpPr/>
          <p:nvPr/>
        </p:nvCxnSpPr>
        <p:spPr>
          <a:xfrm>
            <a:off x="4544075" y="792925"/>
            <a:ext cx="0" cy="789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56" name="Google Shape;856;p72"/>
          <p:cNvSpPr txBox="1"/>
          <p:nvPr/>
        </p:nvSpPr>
        <p:spPr>
          <a:xfrm>
            <a:off x="3464188" y="303788"/>
            <a:ext cx="15945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 on stage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MC1 / MC2 / VH011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57" name="Google Shape;857;p72"/>
          <p:cNvSpPr txBox="1"/>
          <p:nvPr/>
        </p:nvSpPr>
        <p:spPr>
          <a:xfrm>
            <a:off x="7945250" y="13492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SC550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58" name="Google Shape;858;p72"/>
          <p:cNvSpPr txBox="1"/>
          <p:nvPr/>
        </p:nvSpPr>
        <p:spPr>
          <a:xfrm>
            <a:off x="-566950" y="2320863"/>
            <a:ext cx="20052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859" name="Google Shape;859;p72"/>
          <p:cNvCxnSpPr/>
          <p:nvPr/>
        </p:nvCxnSpPr>
        <p:spPr>
          <a:xfrm rot="10800000">
            <a:off x="3525925" y="3553725"/>
            <a:ext cx="0" cy="9264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60" name="Google Shape;860;p72"/>
          <p:cNvSpPr txBox="1"/>
          <p:nvPr/>
        </p:nvSpPr>
        <p:spPr>
          <a:xfrm>
            <a:off x="2359675" y="4480125"/>
            <a:ext cx="154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Large storage room</a:t>
            </a:r>
            <a:endParaRPr/>
          </a:p>
        </p:txBody>
      </p:sp>
      <p:sp>
        <p:nvSpPr>
          <p:cNvPr id="861" name="Google Shape;861;p72"/>
          <p:cNvSpPr txBox="1"/>
          <p:nvPr/>
        </p:nvSpPr>
        <p:spPr>
          <a:xfrm>
            <a:off x="-232900" y="30144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Door to the storage</a:t>
            </a:r>
            <a:endParaRPr/>
          </a:p>
        </p:txBody>
      </p:sp>
      <p:cxnSp>
        <p:nvCxnSpPr>
          <p:cNvPr id="862" name="Google Shape;862;p72"/>
          <p:cNvCxnSpPr/>
          <p:nvPr/>
        </p:nvCxnSpPr>
        <p:spPr>
          <a:xfrm rot="10800000" flipH="1">
            <a:off x="1524225" y="1708650"/>
            <a:ext cx="678300" cy="3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63" name="Google Shape;863;p72"/>
          <p:cNvCxnSpPr/>
          <p:nvPr/>
        </p:nvCxnSpPr>
        <p:spPr>
          <a:xfrm>
            <a:off x="1419775" y="3145600"/>
            <a:ext cx="1598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64" name="Google Shape;864;p72"/>
          <p:cNvCxnSpPr/>
          <p:nvPr/>
        </p:nvCxnSpPr>
        <p:spPr>
          <a:xfrm>
            <a:off x="7186550" y="1503100"/>
            <a:ext cx="75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65" name="Google Shape;865;p72"/>
          <p:cNvSpPr txBox="1"/>
          <p:nvPr/>
        </p:nvSpPr>
        <p:spPr>
          <a:xfrm>
            <a:off x="-320025" y="1485738"/>
            <a:ext cx="15477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SC25 on floor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66" name="Google Shape;866;p72"/>
          <p:cNvSpPr txBox="1"/>
          <p:nvPr/>
        </p:nvSpPr>
        <p:spPr>
          <a:xfrm>
            <a:off x="7854825" y="2616363"/>
            <a:ext cx="1594500" cy="7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on stage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Dryft / VU200 / VP300/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VP400/VP930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67" name="Google Shape;867;p72"/>
          <p:cNvCxnSpPr/>
          <p:nvPr/>
        </p:nvCxnSpPr>
        <p:spPr>
          <a:xfrm flipH="1">
            <a:off x="5113213" y="3647388"/>
            <a:ext cx="1200" cy="8661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68" name="Google Shape;868;p72"/>
          <p:cNvSpPr txBox="1"/>
          <p:nvPr/>
        </p:nvSpPr>
        <p:spPr>
          <a:xfrm>
            <a:off x="4800100" y="4480125"/>
            <a:ext cx="1325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69" name="Google Shape;869;p72"/>
          <p:cNvCxnSpPr/>
          <p:nvPr/>
        </p:nvCxnSpPr>
        <p:spPr>
          <a:xfrm>
            <a:off x="4323475" y="3762200"/>
            <a:ext cx="0" cy="751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0" name="Google Shape;870;p72"/>
          <p:cNvSpPr txBox="1"/>
          <p:nvPr/>
        </p:nvSpPr>
        <p:spPr>
          <a:xfrm>
            <a:off x="4078788" y="4480125"/>
            <a:ext cx="549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Ramp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71" name="Google Shape;871;p72"/>
          <p:cNvSpPr txBox="1"/>
          <p:nvPr/>
        </p:nvSpPr>
        <p:spPr>
          <a:xfrm>
            <a:off x="4713263" y="303788"/>
            <a:ext cx="15945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on floor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VHB120 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72" name="Google Shape;872;p72"/>
          <p:cNvCxnSpPr/>
          <p:nvPr/>
        </p:nvCxnSpPr>
        <p:spPr>
          <a:xfrm>
            <a:off x="5634575" y="792925"/>
            <a:ext cx="0" cy="789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3" name="Google Shape;873;p72"/>
          <p:cNvCxnSpPr/>
          <p:nvPr/>
        </p:nvCxnSpPr>
        <p:spPr>
          <a:xfrm>
            <a:off x="3371450" y="763350"/>
            <a:ext cx="1200" cy="9975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4" name="Google Shape;874;p72"/>
          <p:cNvSpPr txBox="1"/>
          <p:nvPr/>
        </p:nvSpPr>
        <p:spPr>
          <a:xfrm>
            <a:off x="2359675" y="492450"/>
            <a:ext cx="1325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/ hospitality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75" name="Google Shape;875;p72"/>
          <p:cNvCxnSpPr/>
          <p:nvPr/>
        </p:nvCxnSpPr>
        <p:spPr>
          <a:xfrm>
            <a:off x="7133650" y="2388600"/>
            <a:ext cx="84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6" name="Google Shape;876;p72"/>
          <p:cNvSpPr txBox="1"/>
          <p:nvPr/>
        </p:nvSpPr>
        <p:spPr>
          <a:xfrm>
            <a:off x="8036575" y="2163888"/>
            <a:ext cx="15945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SW3000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on floor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77" name="Google Shape;877;p72"/>
          <p:cNvCxnSpPr/>
          <p:nvPr/>
        </p:nvCxnSpPr>
        <p:spPr>
          <a:xfrm>
            <a:off x="7305850" y="4480125"/>
            <a:ext cx="0" cy="571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8" name="Google Shape;878;p72"/>
          <p:cNvSpPr txBox="1"/>
          <p:nvPr/>
        </p:nvSpPr>
        <p:spPr>
          <a:xfrm>
            <a:off x="6643300" y="4205700"/>
            <a:ext cx="1325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Escalator construction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73"/>
          <p:cNvSpPr/>
          <p:nvPr/>
        </p:nvSpPr>
        <p:spPr>
          <a:xfrm>
            <a:off x="-1235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84" name="Google Shape;884;p73" title="854 - Nilfisk2025_Milaan_V6_metergrid.png"/>
          <p:cNvPicPr preferRelativeResize="0"/>
          <p:nvPr/>
        </p:nvPicPr>
        <p:blipFill rotWithShape="1">
          <a:blip r:embed="rId3">
            <a:alphaModFix/>
          </a:blip>
          <a:srcRect l="20064" t="3237" r="17583" b="13094"/>
          <a:stretch/>
        </p:blipFill>
        <p:spPr>
          <a:xfrm>
            <a:off x="1264300" y="622500"/>
            <a:ext cx="7277425" cy="395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86" name="Google Shape;886;p7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887" name="Google Shape;887;p73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DIMENSIONS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888" name="Google Shape;888;p73"/>
          <p:cNvCxnSpPr/>
          <p:nvPr/>
        </p:nvCxnSpPr>
        <p:spPr>
          <a:xfrm>
            <a:off x="854076" y="2641225"/>
            <a:ext cx="1152600" cy="1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89" name="Google Shape;889;p73"/>
          <p:cNvSpPr txBox="1"/>
          <p:nvPr/>
        </p:nvSpPr>
        <p:spPr>
          <a:xfrm>
            <a:off x="313126" y="2490775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23 m2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90" name="Google Shape;890;p73"/>
          <p:cNvSpPr/>
          <p:nvPr/>
        </p:nvSpPr>
        <p:spPr>
          <a:xfrm>
            <a:off x="1420725" y="1253725"/>
            <a:ext cx="1084500" cy="3035700"/>
          </a:xfrm>
          <a:prstGeom prst="rect">
            <a:avLst/>
          </a:prstGeom>
          <a:solidFill>
            <a:srgbClr val="E69EEA">
              <a:alpha val="3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1" name="Google Shape;891;p73"/>
          <p:cNvSpPr/>
          <p:nvPr/>
        </p:nvSpPr>
        <p:spPr>
          <a:xfrm>
            <a:off x="2513275" y="3097825"/>
            <a:ext cx="1240800" cy="1191600"/>
          </a:xfrm>
          <a:prstGeom prst="rect">
            <a:avLst/>
          </a:prstGeom>
          <a:solidFill>
            <a:srgbClr val="E69EEA">
              <a:alpha val="3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74"/>
          <p:cNvSpPr/>
          <p:nvPr/>
        </p:nvSpPr>
        <p:spPr>
          <a:xfrm>
            <a:off x="-1235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97" name="Google Shape;897;p74" title="854 - Nilfisk2025_Milaan_V6_metergrid.png"/>
          <p:cNvPicPr preferRelativeResize="0"/>
          <p:nvPr/>
        </p:nvPicPr>
        <p:blipFill rotWithShape="1">
          <a:blip r:embed="rId3">
            <a:alphaModFix/>
          </a:blip>
          <a:srcRect l="20064" t="3237" r="17583" b="13094"/>
          <a:stretch/>
        </p:blipFill>
        <p:spPr>
          <a:xfrm>
            <a:off x="1264300" y="622500"/>
            <a:ext cx="7277425" cy="395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8" name="Google Shape;898;p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99" name="Google Shape;899;p7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00" name="Google Shape;900;p74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SCREEN + ARTWORK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901" name="Google Shape;901;p74"/>
          <p:cNvCxnSpPr/>
          <p:nvPr/>
        </p:nvCxnSpPr>
        <p:spPr>
          <a:xfrm>
            <a:off x="854076" y="2641225"/>
            <a:ext cx="1152600" cy="1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02" name="Google Shape;902;p74"/>
          <p:cNvSpPr txBox="1"/>
          <p:nvPr/>
        </p:nvSpPr>
        <p:spPr>
          <a:xfrm>
            <a:off x="313126" y="2490775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23 m2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903" name="Google Shape;903;p74"/>
          <p:cNvSpPr/>
          <p:nvPr/>
        </p:nvSpPr>
        <p:spPr>
          <a:xfrm>
            <a:off x="1428775" y="1647735"/>
            <a:ext cx="1084500" cy="3035700"/>
          </a:xfrm>
          <a:prstGeom prst="rect">
            <a:avLst/>
          </a:prstGeom>
          <a:solidFill>
            <a:srgbClr val="E69EEA">
              <a:alpha val="3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4" name="Google Shape;904;p74"/>
          <p:cNvSpPr/>
          <p:nvPr/>
        </p:nvSpPr>
        <p:spPr>
          <a:xfrm>
            <a:off x="2513275" y="3097825"/>
            <a:ext cx="1240800" cy="1191600"/>
          </a:xfrm>
          <a:prstGeom prst="rect">
            <a:avLst/>
          </a:prstGeom>
          <a:solidFill>
            <a:srgbClr val="E69EEA">
              <a:alpha val="3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5" name="Google Shape;905;p74"/>
          <p:cNvSpPr txBox="1"/>
          <p:nvPr/>
        </p:nvSpPr>
        <p:spPr>
          <a:xfrm>
            <a:off x="6737850" y="1381000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A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906" name="Google Shape;906;p74"/>
          <p:cNvSpPr txBox="1"/>
          <p:nvPr/>
        </p:nvSpPr>
        <p:spPr>
          <a:xfrm>
            <a:off x="6986450" y="172962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B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907" name="Google Shape;907;p74"/>
          <p:cNvSpPr txBox="1"/>
          <p:nvPr/>
        </p:nvSpPr>
        <p:spPr>
          <a:xfrm>
            <a:off x="4405650" y="1426550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C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908" name="Google Shape;908;p74"/>
          <p:cNvSpPr txBox="1"/>
          <p:nvPr/>
        </p:nvSpPr>
        <p:spPr>
          <a:xfrm>
            <a:off x="4405650" y="190832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D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909" name="Google Shape;909;p74"/>
          <p:cNvSpPr txBox="1"/>
          <p:nvPr/>
        </p:nvSpPr>
        <p:spPr>
          <a:xfrm>
            <a:off x="5609150" y="264242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E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910" name="Google Shape;910;p74"/>
          <p:cNvSpPr txBox="1"/>
          <p:nvPr/>
        </p:nvSpPr>
        <p:spPr>
          <a:xfrm>
            <a:off x="5609150" y="309782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800" b="1">
                <a:solidFill>
                  <a:srgbClr val="FF0000"/>
                </a:solidFill>
              </a:rPr>
              <a:t>F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911" name="Google Shape;911;p74"/>
          <p:cNvSpPr txBox="1"/>
          <p:nvPr/>
        </p:nvSpPr>
        <p:spPr>
          <a:xfrm>
            <a:off x="4885625" y="2446813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912" name="Google Shape;912;p74"/>
          <p:cNvSpPr txBox="1"/>
          <p:nvPr/>
        </p:nvSpPr>
        <p:spPr>
          <a:xfrm>
            <a:off x="5247388" y="2446813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913" name="Google Shape;913;p74"/>
          <p:cNvSpPr txBox="1"/>
          <p:nvPr/>
        </p:nvSpPr>
        <p:spPr>
          <a:xfrm>
            <a:off x="5659925" y="2446813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914" name="Google Shape;914;p74"/>
          <p:cNvSpPr txBox="1"/>
          <p:nvPr/>
        </p:nvSpPr>
        <p:spPr>
          <a:xfrm>
            <a:off x="4362713" y="2531938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  <p:sp>
        <p:nvSpPr>
          <p:cNvPr id="915" name="Google Shape;915;p74"/>
          <p:cNvSpPr txBox="1"/>
          <p:nvPr/>
        </p:nvSpPr>
        <p:spPr>
          <a:xfrm>
            <a:off x="6072450" y="2443975"/>
            <a:ext cx="332700" cy="3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 b="1">
                <a:solidFill>
                  <a:srgbClr val="FF0000"/>
                </a:solidFill>
              </a:rPr>
              <a:t>G</a:t>
            </a:r>
            <a:br>
              <a:rPr lang="nl" sz="1800" b="1">
                <a:solidFill>
                  <a:srgbClr val="FF0000"/>
                </a:solidFill>
              </a:rPr>
            </a:br>
            <a:endParaRPr sz="1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0" name="Google Shape;920;p75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" name="Google Shape;921;p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22" name="Google Shape;922;p7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23" name="Google Shape;923;p75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DIMENSIONS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24" name="Google Shape;924;p75" title="854 - Nilfisk2025_Milaan_V6_dimensies.png"/>
          <p:cNvPicPr preferRelativeResize="0"/>
          <p:nvPr/>
        </p:nvPicPr>
        <p:blipFill rotWithShape="1">
          <a:blip r:embed="rId5">
            <a:alphaModFix/>
          </a:blip>
          <a:srcRect l="20216" t="5596" r="20216" b="5994"/>
          <a:stretch/>
        </p:blipFill>
        <p:spPr>
          <a:xfrm>
            <a:off x="483013" y="259475"/>
            <a:ext cx="8041974" cy="4837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9" name="Google Shape;929;p76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0" name="Google Shape;930;p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31" name="Google Shape;931;p7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32" name="Google Shape;932;p76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933" name="Google Shape;933;p76"/>
          <p:cNvSpPr txBox="1"/>
          <p:nvPr/>
        </p:nvSpPr>
        <p:spPr>
          <a:xfrm>
            <a:off x="6822175" y="1792050"/>
            <a:ext cx="1877400" cy="28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SW3000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SC550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SC25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Dryft 2x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VU200 New Stick Vacuum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VP300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VP400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VP930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MC2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VHB120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VH011</a:t>
            </a:r>
            <a:b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34" name="Google Shape;934;p76" title="854 - Nilfisk2025_Milaan_V6_B01.png"/>
          <p:cNvPicPr preferRelativeResize="0"/>
          <p:nvPr/>
        </p:nvPicPr>
        <p:blipFill rotWithShape="1">
          <a:blip r:embed="rId5">
            <a:alphaModFix/>
          </a:blip>
          <a:srcRect l="20051" r="20378"/>
          <a:stretch/>
        </p:blipFill>
        <p:spPr>
          <a:xfrm>
            <a:off x="0" y="140450"/>
            <a:ext cx="7278633" cy="4952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9" name="Google Shape;939;p77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0" name="Google Shape;940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41" name="Google Shape;941;p7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42" name="Google Shape;942;p77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LEFT VIEW | PRODUCT PRESENTATION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43" name="Google Shape;943;p77" title="854 - Nilfisk2025_Milaan_V6_left.png"/>
          <p:cNvPicPr preferRelativeResize="0"/>
          <p:nvPr/>
        </p:nvPicPr>
        <p:blipFill rotWithShape="1">
          <a:blip r:embed="rId5">
            <a:alphaModFix/>
          </a:blip>
          <a:srcRect l="14363" t="17885" r="16278" b="14519"/>
          <a:stretch/>
        </p:blipFill>
        <p:spPr>
          <a:xfrm>
            <a:off x="-645250" y="1007250"/>
            <a:ext cx="9789251" cy="3866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Google Shape;948;p78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9" name="Google Shape;949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50" name="Google Shape;950;p7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51" name="Google Shape;951;p7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RIGHT VIEW | DEMO AREA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52" name="Google Shape;952;p78" title="854 - Nilfisk2025_Milaan_V6_right.png"/>
          <p:cNvPicPr preferRelativeResize="0"/>
          <p:nvPr/>
        </p:nvPicPr>
        <p:blipFill rotWithShape="1">
          <a:blip r:embed="rId5">
            <a:alphaModFix/>
          </a:blip>
          <a:srcRect l="10722" t="13591" r="10722"/>
          <a:stretch/>
        </p:blipFill>
        <p:spPr>
          <a:xfrm>
            <a:off x="-492375" y="836050"/>
            <a:ext cx="10497674" cy="4679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7" name="Google Shape;957;p79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8" name="Google Shape;958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p7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60" name="Google Shape;960;p79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‘BACK’ SIDE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61" name="Google Shape;961;p79" title="854 - Nilfisk2025_Milaan_V6_back.png"/>
          <p:cNvPicPr preferRelativeResize="0"/>
          <p:nvPr/>
        </p:nvPicPr>
        <p:blipFill rotWithShape="1">
          <a:blip r:embed="rId5">
            <a:alphaModFix/>
          </a:blip>
          <a:srcRect l="10722" t="15167" r="10722"/>
          <a:stretch/>
        </p:blipFill>
        <p:spPr>
          <a:xfrm>
            <a:off x="-794225" y="1081400"/>
            <a:ext cx="9938227" cy="434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6" name="Google Shape;966;p80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7" name="Google Shape;967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68" name="Google Shape;968;p8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69" name="Google Shape;969;p80"/>
          <p:cNvSpPr txBox="1"/>
          <p:nvPr/>
        </p:nvSpPr>
        <p:spPr>
          <a:xfrm>
            <a:off x="5152575" y="199950"/>
            <a:ext cx="37560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ESCALATOR CONSTRUCTION VIEW</a:t>
            </a:r>
            <a:b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MAIN AISLE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70" name="Google Shape;970;p80" title="854 - Nilfisk2025_Milaan_V6_Escalator view.png"/>
          <p:cNvPicPr preferRelativeResize="0"/>
          <p:nvPr/>
        </p:nvPicPr>
        <p:blipFill rotWithShape="1">
          <a:blip r:embed="rId5">
            <a:alphaModFix/>
          </a:blip>
          <a:srcRect l="20036" t="14326" r="27469" b="6653"/>
          <a:stretch/>
        </p:blipFill>
        <p:spPr>
          <a:xfrm>
            <a:off x="0" y="827575"/>
            <a:ext cx="6940426" cy="4233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71" name="Google Shape;971;p80" title="Scherm­afbeelding 2025-04-09 om 10.00.00.png"/>
          <p:cNvPicPr preferRelativeResize="0"/>
          <p:nvPr/>
        </p:nvPicPr>
        <p:blipFill rotWithShape="1">
          <a:blip r:embed="rId6">
            <a:alphaModFix/>
          </a:blip>
          <a:srcRect l="13830" t="12188"/>
          <a:stretch/>
        </p:blipFill>
        <p:spPr>
          <a:xfrm>
            <a:off x="6778425" y="3502650"/>
            <a:ext cx="2130150" cy="1453776"/>
          </a:xfrm>
          <a:prstGeom prst="rect">
            <a:avLst/>
          </a:prstGeom>
          <a:noFill/>
          <a:ln>
            <a:noFill/>
          </a:ln>
        </p:spPr>
      </p:pic>
      <p:sp>
        <p:nvSpPr>
          <p:cNvPr id="972" name="Google Shape;972;p80"/>
          <p:cNvSpPr/>
          <p:nvPr/>
        </p:nvSpPr>
        <p:spPr>
          <a:xfrm rot="-1777683">
            <a:off x="7898024" y="4352956"/>
            <a:ext cx="748229" cy="748229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73" name="Google Shape;973;p80"/>
          <p:cNvCxnSpPr>
            <a:stCxn id="972" idx="1"/>
          </p:cNvCxnSpPr>
          <p:nvPr/>
        </p:nvCxnSpPr>
        <p:spPr>
          <a:xfrm rot="10800000">
            <a:off x="2581908" y="3982898"/>
            <a:ext cx="5329500" cy="6450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81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9" name="Google Shape;979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80" name="Google Shape;980;p8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81" name="Google Shape;981;p8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982" name="Google Shape;982;p81"/>
          <p:cNvSpPr txBox="1"/>
          <p:nvPr/>
        </p:nvSpPr>
        <p:spPr>
          <a:xfrm>
            <a:off x="6040975" y="1089550"/>
            <a:ext cx="2867700" cy="35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SPECIFICATIONS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square truss (16 x 8  x 4m)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 for trussing 16 x 8 x 1 meter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Banners for legs 30 x 300 cm - 24 pieces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2 x voile circles (4000 m diameter - H 1m)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printed stickers on wooden floor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Large full colour printed storage space (3.300x3000x2.500mm) with 65 inch LCD screen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Bar with 3 stools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table with three stools (4x)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Two walls (2.150x100x2.500 mm)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One with 65 inch screen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Big stage (6.500x1.600x600/400mm)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Small stage (2.650x1.600x600/400mm)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XS stage (1000 x 600 x 200) for Dryft in Demo area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Curved printed wall (2.500x100x2.100 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Tree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Information sign (10x)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83" name="Google Shape;983;p81" title="854 - Nilfisk2025_Milaan_V6_left.png"/>
          <p:cNvPicPr preferRelativeResize="0"/>
          <p:nvPr/>
        </p:nvPicPr>
        <p:blipFill rotWithShape="1">
          <a:blip r:embed="rId4">
            <a:alphaModFix/>
          </a:blip>
          <a:srcRect l="21150" t="17885" r="16275" b="14519"/>
          <a:stretch/>
        </p:blipFill>
        <p:spPr>
          <a:xfrm>
            <a:off x="0" y="1372891"/>
            <a:ext cx="6211077" cy="2719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1555" y="0"/>
            <a:ext cx="516244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10175" y="3375403"/>
            <a:ext cx="959644" cy="959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9"/>
          <p:cNvPicPr preferRelativeResize="0"/>
          <p:nvPr/>
        </p:nvPicPr>
        <p:blipFill rotWithShape="1">
          <a:blip r:embed="rId6">
            <a:alphaModFix/>
          </a:blip>
          <a:srcRect l="9749" r="9741"/>
          <a:stretch/>
        </p:blipFill>
        <p:spPr>
          <a:xfrm>
            <a:off x="313121" y="1369850"/>
            <a:ext cx="3387981" cy="280479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9"/>
          <p:cNvSpPr txBox="1"/>
          <p:nvPr/>
        </p:nvSpPr>
        <p:spPr>
          <a:xfrm>
            <a:off x="5908575" y="19995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Realization 2024</a:t>
            </a:r>
            <a:endParaRPr sz="1200" i="1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31" name="Google Shape;131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18588" y="1639900"/>
            <a:ext cx="4888376" cy="2425101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8" name="Google Shape;988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9" name="Google Shape;989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0" name="Google Shape;990;p8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91" name="Google Shape;991;p82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04. CMS Berlin  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6" name="Google Shape;996;p83"/>
          <p:cNvPicPr preferRelativeResize="0"/>
          <p:nvPr/>
        </p:nvPicPr>
        <p:blipFill rotWithShape="1">
          <a:blip r:embed="rId3">
            <a:alphaModFix/>
          </a:blip>
          <a:srcRect l="21485" r="31876"/>
          <a:stretch/>
        </p:blipFill>
        <p:spPr>
          <a:xfrm>
            <a:off x="5544901" y="0"/>
            <a:ext cx="359909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7" name="Google Shape;997;p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8" name="Google Shape;998;p8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999" name="Google Shape;999;p83"/>
          <p:cNvSpPr txBox="1"/>
          <p:nvPr/>
        </p:nvSpPr>
        <p:spPr>
          <a:xfrm>
            <a:off x="504475" y="9100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CMS BERLIN   </a:t>
            </a:r>
            <a:endParaRPr sz="1800" b="1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0" name="Google Shape;1000;p83"/>
          <p:cNvSpPr txBox="1"/>
          <p:nvPr/>
        </p:nvSpPr>
        <p:spPr>
          <a:xfrm>
            <a:off x="504475" y="1423150"/>
            <a:ext cx="3000000" cy="16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setup times: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18-22 Sept - 07:00-22:00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Show date and time: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23-26 sept</a:t>
            </a:r>
            <a:endParaRPr sz="10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001" name="Google Shape;1001;p83"/>
          <p:cNvSpPr txBox="1"/>
          <p:nvPr/>
        </p:nvSpPr>
        <p:spPr>
          <a:xfrm>
            <a:off x="2628900" y="1423150"/>
            <a:ext cx="3000000" cy="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Start date and breakdown times: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26-28 Sept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002" name="Google Shape;1002;p83"/>
          <p:cNvSpPr txBox="1"/>
          <p:nvPr/>
        </p:nvSpPr>
        <p:spPr>
          <a:xfrm>
            <a:off x="504475" y="3108550"/>
            <a:ext cx="3000000" cy="13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Size &amp; Dimensions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11 </a:t>
            </a: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x 13  mtr - 143 m2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Type 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>
                <a:solidFill>
                  <a:schemeClr val="dk1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Island Booth</a:t>
            </a:r>
            <a:endParaRPr sz="1000" u="sng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003" name="Google Shape;1003;p83"/>
          <p:cNvSpPr txBox="1"/>
          <p:nvPr/>
        </p:nvSpPr>
        <p:spPr>
          <a:xfrm>
            <a:off x="2628900" y="2402400"/>
            <a:ext cx="30000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nl" sz="1000" u="sng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Project scope and specifications: </a:t>
            </a:r>
            <a:endParaRPr sz="1000" u="sng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Exhibition – CMS Berlin</a:t>
            </a:r>
            <a:endParaRPr sz="1000">
              <a:solidFill>
                <a:schemeClr val="dk1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Stand – …</a:t>
            </a:r>
            <a:endParaRPr sz="1000">
              <a:solidFill>
                <a:schemeClr val="dk1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Size – up to 160 sqm</a:t>
            </a:r>
            <a:b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1000">
                <a:solidFill>
                  <a:schemeClr val="dk1"/>
                </a:solidFill>
                <a:highlight>
                  <a:schemeClr val="lt1"/>
                </a:highlight>
                <a:latin typeface="Roboto Light"/>
                <a:ea typeface="Roboto Light"/>
                <a:cs typeface="Roboto Light"/>
                <a:sym typeface="Roboto Light"/>
              </a:rPr>
              <a:t>Sides – None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004" name="Google Shape;1004;p83"/>
          <p:cNvPicPr preferRelativeResize="0"/>
          <p:nvPr/>
        </p:nvPicPr>
        <p:blipFill rotWithShape="1">
          <a:blip r:embed="rId5">
            <a:alphaModFix/>
          </a:blip>
          <a:srcRect l="35560" t="5793" r="20504"/>
          <a:stretch/>
        </p:blipFill>
        <p:spPr>
          <a:xfrm>
            <a:off x="5544900" y="0"/>
            <a:ext cx="359909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84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10" name="Google Shape;1010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1" name="Google Shape;1011;p8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012" name="Google Shape;1012;p84"/>
          <p:cNvSpPr txBox="1"/>
          <p:nvPr/>
        </p:nvSpPr>
        <p:spPr>
          <a:xfrm>
            <a:off x="1182725" y="2161025"/>
            <a:ext cx="19761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Floorplan Berlin</a:t>
            </a:r>
            <a:endParaRPr sz="13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Stand (xxx)</a:t>
            </a:r>
            <a:endParaRPr sz="16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13" name="Google Shape;1013;p84"/>
          <p:cNvSpPr/>
          <p:nvPr/>
        </p:nvSpPr>
        <p:spPr>
          <a:xfrm>
            <a:off x="7146100" y="2295150"/>
            <a:ext cx="178500" cy="330300"/>
          </a:xfrm>
          <a:prstGeom prst="rect">
            <a:avLst/>
          </a:prstGeom>
          <a:noFill/>
          <a:ln w="9525" cap="flat" cmpd="sng">
            <a:solidFill>
              <a:srgbClr val="FF99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14" name="Google Shape;1014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4375" y="77213"/>
            <a:ext cx="4816623" cy="498907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9" name="Google Shape;1019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0" name="Google Shape;1020;p8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021" name="Google Shape;1021;p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07975" y="398625"/>
            <a:ext cx="6873452" cy="434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022" name="Google Shape;1022;p85"/>
          <p:cNvSpPr txBox="1"/>
          <p:nvPr/>
        </p:nvSpPr>
        <p:spPr>
          <a:xfrm>
            <a:off x="313134" y="4263278"/>
            <a:ext cx="2215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Floorplan Berlin</a:t>
            </a:r>
            <a:endParaRPr sz="1300"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3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Stand 132 (11x13 m)</a:t>
            </a:r>
            <a:endParaRPr sz="16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23" name="Google Shape;1023;p85"/>
          <p:cNvSpPr/>
          <p:nvPr/>
        </p:nvSpPr>
        <p:spPr>
          <a:xfrm>
            <a:off x="4917700" y="3560950"/>
            <a:ext cx="150300" cy="1302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Google Shape;1028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9" name="Google Shape;1029;p8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030" name="Google Shape;1030;p86"/>
          <p:cNvSpPr txBox="1"/>
          <p:nvPr/>
        </p:nvSpPr>
        <p:spPr>
          <a:xfrm>
            <a:off x="656800" y="1284150"/>
            <a:ext cx="3219600" cy="481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STANDBUILD RULES BERLIN </a:t>
            </a:r>
            <a:endParaRPr sz="10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The closed portion on one side of the aisle may not exceed 30%, a closed wall may be a maximum of 3 m long and must be graphically designed on the aisle side. Approval is required for such stand constructions.</a:t>
            </a:r>
            <a:endParaRPr sz="9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rgbClr val="222222"/>
              </a:solidFill>
              <a:highlight>
                <a:srgbClr val="FFFFFF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900">
                <a:solidFill>
                  <a:srgbClr val="222222"/>
                </a:solidFill>
                <a:highlight>
                  <a:srgbClr val="FFFFFF"/>
                </a:highlight>
                <a:latin typeface="Roboto Light"/>
                <a:ea typeface="Roboto Light"/>
                <a:cs typeface="Roboto Light"/>
                <a:sym typeface="Roboto Light"/>
              </a:rPr>
              <a:t>Unless stated otherwise for the particular event involved, the maximum height of stand structures is equal to the clear internal height of the event hall minus 0.50 m ( 3.1: Hall data). </a:t>
            </a:r>
            <a:r>
              <a:rPr lang="nl" sz="900" b="1">
                <a:solidFill>
                  <a:srgbClr val="222222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In Halls 8.1, 10.1 and 11.1, maximum heights shall not exceed 3.60 m.</a:t>
            </a:r>
            <a:endParaRPr sz="900" b="1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222222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31" name="Google Shape;1031;p86"/>
          <p:cNvPicPr preferRelativeResize="0"/>
          <p:nvPr/>
        </p:nvPicPr>
        <p:blipFill rotWithShape="1">
          <a:blip r:embed="rId4">
            <a:alphaModFix/>
          </a:blip>
          <a:srcRect l="52575"/>
          <a:stretch/>
        </p:blipFill>
        <p:spPr>
          <a:xfrm>
            <a:off x="5484122" y="0"/>
            <a:ext cx="365987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Google Shape;1036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7" name="Google Shape;1037;p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8" name="Google Shape;1038;p8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039" name="Google Shape;1039;p87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The stand design</a:t>
            </a: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040" name="Google Shape;1040;p87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88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46" name="Google Shape;1046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7" name="Google Shape;1047;p8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048" name="Google Shape;1048;p8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049" name="Google Shape;1049;p88"/>
          <p:cNvPicPr preferRelativeResize="0"/>
          <p:nvPr/>
        </p:nvPicPr>
        <p:blipFill rotWithShape="1">
          <a:blip r:embed="rId4">
            <a:alphaModFix/>
          </a:blip>
          <a:srcRect l="28107" t="5928" r="29233" b="6236"/>
          <a:stretch/>
        </p:blipFill>
        <p:spPr>
          <a:xfrm>
            <a:off x="1960275" y="199945"/>
            <a:ext cx="4694339" cy="49507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50" name="Google Shape;1050;p88"/>
          <p:cNvCxnSpPr/>
          <p:nvPr/>
        </p:nvCxnSpPr>
        <p:spPr>
          <a:xfrm>
            <a:off x="1720400" y="2304075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1" name="Google Shape;1051;p88"/>
          <p:cNvCxnSpPr/>
          <p:nvPr/>
        </p:nvCxnSpPr>
        <p:spPr>
          <a:xfrm>
            <a:off x="4907025" y="2217713"/>
            <a:ext cx="2154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52" name="Google Shape;1052;p88"/>
          <p:cNvSpPr txBox="1"/>
          <p:nvPr/>
        </p:nvSpPr>
        <p:spPr>
          <a:xfrm>
            <a:off x="7061125" y="206381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053" name="Google Shape;1053;p88"/>
          <p:cNvCxnSpPr/>
          <p:nvPr/>
        </p:nvCxnSpPr>
        <p:spPr>
          <a:xfrm>
            <a:off x="1797350" y="443205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54" name="Google Shape;1054;p88"/>
          <p:cNvSpPr txBox="1"/>
          <p:nvPr/>
        </p:nvSpPr>
        <p:spPr>
          <a:xfrm>
            <a:off x="202850" y="4278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cxnSp>
        <p:nvCxnSpPr>
          <p:cNvPr id="1055" name="Google Shape;1055;p88"/>
          <p:cNvCxnSpPr/>
          <p:nvPr/>
        </p:nvCxnSpPr>
        <p:spPr>
          <a:xfrm>
            <a:off x="6052150" y="4352600"/>
            <a:ext cx="1010400" cy="21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56" name="Google Shape;1056;p88"/>
          <p:cNvSpPr txBox="1"/>
          <p:nvPr/>
        </p:nvSpPr>
        <p:spPr>
          <a:xfrm>
            <a:off x="7062550" y="42009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057" name="Google Shape;1057;p88"/>
          <p:cNvSpPr txBox="1"/>
          <p:nvPr/>
        </p:nvSpPr>
        <p:spPr>
          <a:xfrm>
            <a:off x="-1366475" y="2108675"/>
            <a:ext cx="30000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1058" name="Google Shape;1058;p88"/>
          <p:cNvCxnSpPr/>
          <p:nvPr/>
        </p:nvCxnSpPr>
        <p:spPr>
          <a:xfrm>
            <a:off x="1720400" y="1225500"/>
            <a:ext cx="2029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59" name="Google Shape;1059;p88"/>
          <p:cNvSpPr txBox="1"/>
          <p:nvPr/>
        </p:nvSpPr>
        <p:spPr>
          <a:xfrm>
            <a:off x="-1366475" y="1030100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Large storage room</a:t>
            </a:r>
            <a:endParaRPr/>
          </a:p>
        </p:txBody>
      </p:sp>
      <p:cxnSp>
        <p:nvCxnSpPr>
          <p:cNvPr id="1060" name="Google Shape;1060;p88"/>
          <p:cNvCxnSpPr/>
          <p:nvPr/>
        </p:nvCxnSpPr>
        <p:spPr>
          <a:xfrm>
            <a:off x="1797350" y="3291113"/>
            <a:ext cx="1980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1" name="Google Shape;1061;p88"/>
          <p:cNvSpPr txBox="1"/>
          <p:nvPr/>
        </p:nvSpPr>
        <p:spPr>
          <a:xfrm>
            <a:off x="202850" y="313721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062" name="Google Shape;1062;p88"/>
          <p:cNvCxnSpPr/>
          <p:nvPr/>
        </p:nvCxnSpPr>
        <p:spPr>
          <a:xfrm>
            <a:off x="6062600" y="2734225"/>
            <a:ext cx="9999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3" name="Google Shape;1063;p88"/>
          <p:cNvSpPr txBox="1"/>
          <p:nvPr/>
        </p:nvSpPr>
        <p:spPr>
          <a:xfrm>
            <a:off x="7062550" y="258031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064" name="Google Shape;1064;p88"/>
          <p:cNvCxnSpPr/>
          <p:nvPr/>
        </p:nvCxnSpPr>
        <p:spPr>
          <a:xfrm rot="10800000" flipH="1">
            <a:off x="5125950" y="2475900"/>
            <a:ext cx="1936500" cy="10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5" name="Google Shape;1065;p88"/>
          <p:cNvSpPr txBox="1"/>
          <p:nvPr/>
        </p:nvSpPr>
        <p:spPr>
          <a:xfrm>
            <a:off x="7062550" y="232206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066" name="Google Shape;1066;p88"/>
          <p:cNvSpPr txBox="1"/>
          <p:nvPr/>
        </p:nvSpPr>
        <p:spPr>
          <a:xfrm>
            <a:off x="7121738" y="3495475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067" name="Google Shape;1067;p88"/>
          <p:cNvCxnSpPr/>
          <p:nvPr/>
        </p:nvCxnSpPr>
        <p:spPr>
          <a:xfrm rot="10800000" flipH="1">
            <a:off x="5610013" y="3643213"/>
            <a:ext cx="1452300" cy="12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68" name="Google Shape;1068;p88"/>
          <p:cNvCxnSpPr/>
          <p:nvPr/>
        </p:nvCxnSpPr>
        <p:spPr>
          <a:xfrm>
            <a:off x="5947825" y="3497075"/>
            <a:ext cx="1114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9" name="Google Shape;1069;p88"/>
          <p:cNvSpPr txBox="1"/>
          <p:nvPr/>
        </p:nvSpPr>
        <p:spPr>
          <a:xfrm>
            <a:off x="7121738" y="335415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070" name="Google Shape;1070;p88"/>
          <p:cNvCxnSpPr/>
          <p:nvPr/>
        </p:nvCxnSpPr>
        <p:spPr>
          <a:xfrm>
            <a:off x="5800825" y="1225500"/>
            <a:ext cx="1261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71" name="Google Shape;1071;p88"/>
          <p:cNvSpPr txBox="1"/>
          <p:nvPr/>
        </p:nvSpPr>
        <p:spPr>
          <a:xfrm>
            <a:off x="7062550" y="107158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for other products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p89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77" name="Google Shape;1077;p89"/>
          <p:cNvPicPr preferRelativeResize="0"/>
          <p:nvPr/>
        </p:nvPicPr>
        <p:blipFill rotWithShape="1">
          <a:blip r:embed="rId3">
            <a:alphaModFix/>
          </a:blip>
          <a:srcRect l="10039" t="4616" r="8863"/>
          <a:stretch/>
        </p:blipFill>
        <p:spPr>
          <a:xfrm>
            <a:off x="613789" y="199950"/>
            <a:ext cx="8033587" cy="48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8" name="Google Shape;1078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9" name="Google Shape;1079;p8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080" name="Google Shape;1080;p89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DIMENSIONS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081" name="Google Shape;1081;p89"/>
          <p:cNvSpPr/>
          <p:nvPr/>
        </p:nvSpPr>
        <p:spPr>
          <a:xfrm>
            <a:off x="5388475" y="746625"/>
            <a:ext cx="803400" cy="9252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2" name="Google Shape;1082;p89"/>
          <p:cNvSpPr/>
          <p:nvPr/>
        </p:nvSpPr>
        <p:spPr>
          <a:xfrm>
            <a:off x="2905325" y="746625"/>
            <a:ext cx="987600" cy="9684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3" name="Google Shape;1083;p89"/>
          <p:cNvSpPr/>
          <p:nvPr/>
        </p:nvSpPr>
        <p:spPr>
          <a:xfrm>
            <a:off x="5388472" y="1694439"/>
            <a:ext cx="803400" cy="968400"/>
          </a:xfrm>
          <a:prstGeom prst="rect">
            <a:avLst/>
          </a:prstGeom>
          <a:solidFill>
            <a:srgbClr val="E69EEA">
              <a:alpha val="619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084" name="Google Shape;1084;p89"/>
          <p:cNvCxnSpPr/>
          <p:nvPr/>
        </p:nvCxnSpPr>
        <p:spPr>
          <a:xfrm>
            <a:off x="5958135" y="2178055"/>
            <a:ext cx="1199400" cy="1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85" name="Google Shape;1085;p89"/>
          <p:cNvSpPr txBox="1"/>
          <p:nvPr/>
        </p:nvSpPr>
        <p:spPr>
          <a:xfrm>
            <a:off x="7275433" y="2018537"/>
            <a:ext cx="1583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8 m2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086" name="Google Shape;1086;p89"/>
          <p:cNvCxnSpPr/>
          <p:nvPr/>
        </p:nvCxnSpPr>
        <p:spPr>
          <a:xfrm>
            <a:off x="5958135" y="1297195"/>
            <a:ext cx="1199400" cy="1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87" name="Google Shape;1087;p89"/>
          <p:cNvSpPr txBox="1"/>
          <p:nvPr/>
        </p:nvSpPr>
        <p:spPr>
          <a:xfrm>
            <a:off x="7275433" y="1137677"/>
            <a:ext cx="1583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8 m2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2" name="Google Shape;1092;p90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3" name="Google Shape;1093;p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4" name="Google Shape;1094;p9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095" name="Google Shape;1095;p90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096" name="Google Shape;1096;p90"/>
          <p:cNvPicPr preferRelativeResize="0"/>
          <p:nvPr/>
        </p:nvPicPr>
        <p:blipFill rotWithShape="1">
          <a:blip r:embed="rId5">
            <a:alphaModFix/>
          </a:blip>
          <a:srcRect l="9029" r="9037"/>
          <a:stretch/>
        </p:blipFill>
        <p:spPr>
          <a:xfrm>
            <a:off x="-240675" y="492450"/>
            <a:ext cx="7872246" cy="4921226"/>
          </a:xfrm>
          <a:prstGeom prst="rect">
            <a:avLst/>
          </a:prstGeom>
          <a:noFill/>
          <a:ln>
            <a:noFill/>
          </a:ln>
        </p:spPr>
      </p:pic>
      <p:sp>
        <p:nvSpPr>
          <p:cNvPr id="1097" name="Google Shape;1097;p90"/>
          <p:cNvSpPr txBox="1"/>
          <p:nvPr/>
        </p:nvSpPr>
        <p:spPr>
          <a:xfrm>
            <a:off x="6322100" y="1901075"/>
            <a:ext cx="1877400" cy="2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MLI /CS7500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SC550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VP25 (similar size to SC25)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Dryft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VU200 New Stick Vacuum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New Canister Vac range x 2</a:t>
            </a:r>
            <a:b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MH3-8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 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2" name="Google Shape;1102;p91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3" name="Google Shape;1103;p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4" name="Google Shape;1104;p9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105" name="Google Shape;1105;p9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106" name="Google Shape;1106;p91"/>
          <p:cNvPicPr preferRelativeResize="0"/>
          <p:nvPr/>
        </p:nvPicPr>
        <p:blipFill rotWithShape="1">
          <a:blip r:embed="rId5">
            <a:alphaModFix/>
          </a:blip>
          <a:srcRect l="806" r="816"/>
          <a:stretch/>
        </p:blipFill>
        <p:spPr>
          <a:xfrm>
            <a:off x="0" y="492450"/>
            <a:ext cx="8764774" cy="4563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0"/>
          <p:cNvSpPr/>
          <p:nvPr/>
        </p:nvSpPr>
        <p:spPr>
          <a:xfrm rot="5400000">
            <a:off x="2528700" y="-2528700"/>
            <a:ext cx="4086600" cy="91440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8" name="Google Shape;13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0"/>
          <p:cNvPicPr preferRelativeResize="0"/>
          <p:nvPr/>
        </p:nvPicPr>
        <p:blipFill rotWithShape="1">
          <a:blip r:embed="rId4">
            <a:alphaModFix/>
          </a:blip>
          <a:srcRect l="9422" r="9422"/>
          <a:stretch/>
        </p:blipFill>
        <p:spPr>
          <a:xfrm>
            <a:off x="2924113" y="1381100"/>
            <a:ext cx="3295775" cy="2706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0"/>
          <p:cNvPicPr preferRelativeResize="0"/>
          <p:nvPr/>
        </p:nvPicPr>
        <p:blipFill rotWithShape="1">
          <a:blip r:embed="rId5">
            <a:alphaModFix/>
          </a:blip>
          <a:srcRect l="14763" r="14763"/>
          <a:stretch/>
        </p:blipFill>
        <p:spPr>
          <a:xfrm>
            <a:off x="6282125" y="1381100"/>
            <a:ext cx="2861875" cy="2706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0"/>
          <p:cNvPicPr preferRelativeResize="0"/>
          <p:nvPr/>
        </p:nvPicPr>
        <p:blipFill rotWithShape="1">
          <a:blip r:embed="rId6">
            <a:alphaModFix/>
          </a:blip>
          <a:srcRect l="14763" r="14763"/>
          <a:stretch/>
        </p:blipFill>
        <p:spPr>
          <a:xfrm>
            <a:off x="0" y="1381100"/>
            <a:ext cx="2861875" cy="2706628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0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Realization 2024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43" name="Google Shape;143;p2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92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12" name="Google Shape;1112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3" name="Google Shape;1113;p9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114" name="Google Shape;1114;p92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Berlin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 | ADJUSTED DESIGN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15" name="Google Shape;1115;p92"/>
          <p:cNvSpPr txBox="1"/>
          <p:nvPr/>
        </p:nvSpPr>
        <p:spPr>
          <a:xfrm>
            <a:off x="5964450" y="1089550"/>
            <a:ext cx="3000000" cy="41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SPECIFICATIONS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square truss (13 x 12 x +- 6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 for trussing 13 x 12x 1 meter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Banners for legs 60 x 500 cm - 8 pieces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2 x voile circles (4000 m diameter - H 1m)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printed stickers on wooden floor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Large full colour printed storage space (3.300x3000x2.500mm) with 65 inch LCD screen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Bar with 3 stools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table with three stools (4x)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Two walls (2.150x100x2.500 mm)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One with 65 inch screen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Big stage (6.500x1.600x600/400mm)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Small round stage (D1000 x H200) for Dryft in Demo area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Curved printed wall (2.500x100x2.100 mm)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Fencing for demo area - two separated areas (15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Tree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Information sign (10x)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16" name="Google Shape;1116;p92"/>
          <p:cNvPicPr preferRelativeResize="0"/>
          <p:nvPr/>
        </p:nvPicPr>
        <p:blipFill rotWithShape="1">
          <a:blip r:embed="rId4">
            <a:alphaModFix/>
          </a:blip>
          <a:srcRect l="9851" r="23088"/>
          <a:stretch/>
        </p:blipFill>
        <p:spPr>
          <a:xfrm>
            <a:off x="-292850" y="575825"/>
            <a:ext cx="6333824" cy="483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1" name="Google Shape;1121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5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2" name="Google Shape;1122;p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3" name="Google Shape;1123;p93"/>
          <p:cNvSpPr txBox="1"/>
          <p:nvPr/>
        </p:nvSpPr>
        <p:spPr>
          <a:xfrm>
            <a:off x="1632600" y="2264300"/>
            <a:ext cx="5878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Furniture &amp; stand elements</a:t>
            </a: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24" name="Google Shape;1124;p9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PROJECT | NILFISK | </a:t>
            </a:r>
            <a:r>
              <a:rPr lang="nl" sz="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INTERCLEAN 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9" name="Google Shape;1129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0" name="Google Shape;1130;p94"/>
          <p:cNvSpPr txBox="1"/>
          <p:nvPr/>
        </p:nvSpPr>
        <p:spPr>
          <a:xfrm>
            <a:off x="7427025" y="199950"/>
            <a:ext cx="14817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elements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BAR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31" name="Google Shape;1131;p9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132" name="Google Shape;1132;p94"/>
          <p:cNvPicPr preferRelativeResize="0"/>
          <p:nvPr/>
        </p:nvPicPr>
        <p:blipFill rotWithShape="1">
          <a:blip r:embed="rId4">
            <a:alphaModFix/>
          </a:blip>
          <a:srcRect l="15954" t="14548" r="9351" b="9080"/>
          <a:stretch/>
        </p:blipFill>
        <p:spPr>
          <a:xfrm>
            <a:off x="1079975" y="751050"/>
            <a:ext cx="7093002" cy="3714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7" name="Google Shape;1137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8" name="Google Shape;1138;p95"/>
          <p:cNvSpPr txBox="1"/>
          <p:nvPr/>
        </p:nvSpPr>
        <p:spPr>
          <a:xfrm>
            <a:off x="7427025" y="199950"/>
            <a:ext cx="14817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elements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CURVED WALL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39" name="Google Shape;1139;p9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140" name="Google Shape;1140;p95"/>
          <p:cNvPicPr preferRelativeResize="0"/>
          <p:nvPr/>
        </p:nvPicPr>
        <p:blipFill rotWithShape="1">
          <a:blip r:embed="rId4">
            <a:alphaModFix/>
          </a:blip>
          <a:srcRect l="24621" t="7971" r="28923" b="8290"/>
          <a:stretch/>
        </p:blipFill>
        <p:spPr>
          <a:xfrm>
            <a:off x="2251575" y="492450"/>
            <a:ext cx="4414899" cy="4076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5" name="Google Shape;1145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6" name="Google Shape;1146;p96"/>
          <p:cNvSpPr txBox="1"/>
          <p:nvPr/>
        </p:nvSpPr>
        <p:spPr>
          <a:xfrm>
            <a:off x="7427025" y="199950"/>
            <a:ext cx="14817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elements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WALLS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47" name="Google Shape;1147;p9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148" name="Google Shape;1148;p96"/>
          <p:cNvPicPr preferRelativeResize="0"/>
          <p:nvPr/>
        </p:nvPicPr>
        <p:blipFill rotWithShape="1">
          <a:blip r:embed="rId4">
            <a:alphaModFix/>
          </a:blip>
          <a:srcRect l="18550" t="16863" r="18202" b="16429"/>
          <a:stretch/>
        </p:blipFill>
        <p:spPr>
          <a:xfrm>
            <a:off x="586925" y="557225"/>
            <a:ext cx="7970150" cy="430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3" name="Google Shape;1153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4" name="Google Shape;1154;p97"/>
          <p:cNvSpPr txBox="1"/>
          <p:nvPr/>
        </p:nvSpPr>
        <p:spPr>
          <a:xfrm>
            <a:off x="7427025" y="199950"/>
            <a:ext cx="14817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elements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STAGES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55" name="Google Shape;1155;p9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156" name="Google Shape;1156;p97"/>
          <p:cNvPicPr preferRelativeResize="0"/>
          <p:nvPr/>
        </p:nvPicPr>
        <p:blipFill rotWithShape="1">
          <a:blip r:embed="rId4">
            <a:alphaModFix/>
          </a:blip>
          <a:srcRect l="16346" t="26636" r="17230" b="15958"/>
          <a:stretch/>
        </p:blipFill>
        <p:spPr>
          <a:xfrm>
            <a:off x="483193" y="819100"/>
            <a:ext cx="8140273" cy="3603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1" name="Google Shape;1161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2" name="Google Shape;1162;p98"/>
          <p:cNvSpPr txBox="1"/>
          <p:nvPr/>
        </p:nvSpPr>
        <p:spPr>
          <a:xfrm>
            <a:off x="7427025" y="199950"/>
            <a:ext cx="14817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elements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STORAGES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63" name="Google Shape;1163;p9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164" name="Google Shape;1164;p98"/>
          <p:cNvPicPr preferRelativeResize="0"/>
          <p:nvPr/>
        </p:nvPicPr>
        <p:blipFill rotWithShape="1">
          <a:blip r:embed="rId4">
            <a:alphaModFix/>
          </a:blip>
          <a:srcRect l="7519" t="5371" r="15669" b="16209"/>
          <a:stretch/>
        </p:blipFill>
        <p:spPr>
          <a:xfrm>
            <a:off x="826987" y="437713"/>
            <a:ext cx="7490028" cy="4268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9" name="Google Shape;1169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4000" y="1482825"/>
            <a:ext cx="2742150" cy="2742150"/>
          </a:xfrm>
          <a:prstGeom prst="rect">
            <a:avLst/>
          </a:prstGeom>
          <a:noFill/>
          <a:ln>
            <a:noFill/>
          </a:ln>
        </p:spPr>
      </p:pic>
      <p:sp>
        <p:nvSpPr>
          <p:cNvPr id="1170" name="Google Shape;1170;p99"/>
          <p:cNvSpPr/>
          <p:nvPr/>
        </p:nvSpPr>
        <p:spPr>
          <a:xfrm>
            <a:off x="0" y="0"/>
            <a:ext cx="25941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71" name="Google Shape;1171;p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2" name="Google Shape;1172;p99"/>
          <p:cNvSpPr txBox="1"/>
          <p:nvPr/>
        </p:nvSpPr>
        <p:spPr>
          <a:xfrm>
            <a:off x="7427025" y="199950"/>
            <a:ext cx="14817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Furniture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173" name="Google Shape;1173;p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5950" y="1446538"/>
            <a:ext cx="1689125" cy="2533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4" name="Google Shape;1174;p9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2525" y="1357788"/>
            <a:ext cx="1689125" cy="253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5" name="Google Shape;1175;p9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45600" y="1446523"/>
            <a:ext cx="1707120" cy="25337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6" name="Google Shape;1176;p99"/>
          <p:cNvSpPr txBox="1"/>
          <p:nvPr/>
        </p:nvSpPr>
        <p:spPr>
          <a:xfrm>
            <a:off x="1018925" y="4039300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High-table - ⌀ 70cm</a:t>
            </a:r>
            <a:endParaRPr sz="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77" name="Google Shape;1177;p99"/>
          <p:cNvSpPr txBox="1"/>
          <p:nvPr/>
        </p:nvSpPr>
        <p:spPr>
          <a:xfrm>
            <a:off x="5180650" y="4039300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High-table - ⌀ 70cm</a:t>
            </a:r>
            <a:endParaRPr sz="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78" name="Google Shape;1178;p99"/>
          <p:cNvSpPr txBox="1"/>
          <p:nvPr/>
        </p:nvSpPr>
        <p:spPr>
          <a:xfrm>
            <a:off x="3072000" y="971975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High chair black / teal </a:t>
            </a:r>
            <a:endParaRPr sz="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79" name="Google Shape;1179;p99"/>
          <p:cNvSpPr txBox="1"/>
          <p:nvPr/>
        </p:nvSpPr>
        <p:spPr>
          <a:xfrm>
            <a:off x="7112425" y="971975"/>
            <a:ext cx="30000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High chair white  / oak </a:t>
            </a:r>
            <a:endParaRPr sz="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80" name="Google Shape;1180;p9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" name="Google Shape;1185;p100"/>
          <p:cNvSpPr/>
          <p:nvPr/>
        </p:nvSpPr>
        <p:spPr>
          <a:xfrm>
            <a:off x="0" y="0"/>
            <a:ext cx="25941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86" name="Google Shape;1186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7" name="Google Shape;1187;p100"/>
          <p:cNvSpPr txBox="1"/>
          <p:nvPr/>
        </p:nvSpPr>
        <p:spPr>
          <a:xfrm>
            <a:off x="7427025" y="199950"/>
            <a:ext cx="14817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Furniture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188" name="Google Shape;1188;p100"/>
          <p:cNvPicPr preferRelativeResize="0"/>
          <p:nvPr/>
        </p:nvPicPr>
        <p:blipFill rotWithShape="1">
          <a:blip r:embed="rId4">
            <a:alphaModFix/>
          </a:blip>
          <a:srcRect t="13933" b="12303"/>
          <a:stretch/>
        </p:blipFill>
        <p:spPr>
          <a:xfrm flipH="1">
            <a:off x="4852300" y="1310775"/>
            <a:ext cx="2295125" cy="22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9" name="Google Shape;1189;p100"/>
          <p:cNvSpPr txBox="1"/>
          <p:nvPr/>
        </p:nvSpPr>
        <p:spPr>
          <a:xfrm>
            <a:off x="7147425" y="378940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Lounge-elements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190" name="Google Shape;1190;p100"/>
          <p:cNvSpPr txBox="1"/>
          <p:nvPr/>
        </p:nvSpPr>
        <p:spPr>
          <a:xfrm>
            <a:off x="4353175" y="11875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1" name="Google Shape;1191;p10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grpSp>
        <p:nvGrpSpPr>
          <p:cNvPr id="1192" name="Google Shape;1192;p100"/>
          <p:cNvGrpSpPr/>
          <p:nvPr/>
        </p:nvGrpSpPr>
        <p:grpSpPr>
          <a:xfrm>
            <a:off x="2890527" y="1036125"/>
            <a:ext cx="1843973" cy="2295126"/>
            <a:chOff x="4039527" y="1282750"/>
            <a:chExt cx="1843973" cy="2295126"/>
          </a:xfrm>
        </p:grpSpPr>
        <p:pic>
          <p:nvPicPr>
            <p:cNvPr id="1193" name="Google Shape;1193;p100"/>
            <p:cNvPicPr preferRelativeResize="0"/>
            <p:nvPr/>
          </p:nvPicPr>
          <p:blipFill rotWithShape="1">
            <a:blip r:embed="rId5">
              <a:alphaModFix/>
            </a:blip>
            <a:srcRect l="44289"/>
            <a:stretch/>
          </p:blipFill>
          <p:spPr>
            <a:xfrm>
              <a:off x="4604875" y="1282750"/>
              <a:ext cx="1278624" cy="22951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94" name="Google Shape;1194;p100"/>
            <p:cNvSpPr/>
            <p:nvPr/>
          </p:nvSpPr>
          <p:spPr>
            <a:xfrm>
              <a:off x="4039527" y="2006719"/>
              <a:ext cx="747925" cy="1395725"/>
            </a:xfrm>
            <a:custGeom>
              <a:avLst/>
              <a:gdLst/>
              <a:ahLst/>
              <a:cxnLst/>
              <a:rect l="l" t="t" r="r" b="b"/>
              <a:pathLst>
                <a:path w="29917" h="55829" extrusionOk="0">
                  <a:moveTo>
                    <a:pt x="17803" y="85"/>
                  </a:moveTo>
                  <a:cubicBezTo>
                    <a:pt x="21653" y="-517"/>
                    <a:pt x="25142" y="3053"/>
                    <a:pt x="26465" y="7785"/>
                  </a:cubicBezTo>
                  <a:cubicBezTo>
                    <a:pt x="27788" y="12518"/>
                    <a:pt x="25382" y="20660"/>
                    <a:pt x="25743" y="28480"/>
                  </a:cubicBezTo>
                  <a:cubicBezTo>
                    <a:pt x="26104" y="36301"/>
                    <a:pt x="32561" y="51620"/>
                    <a:pt x="28631" y="54708"/>
                  </a:cubicBezTo>
                  <a:cubicBezTo>
                    <a:pt x="24701" y="57796"/>
                    <a:pt x="6373" y="54227"/>
                    <a:pt x="2162" y="47008"/>
                  </a:cubicBezTo>
                  <a:cubicBezTo>
                    <a:pt x="-2049" y="39789"/>
                    <a:pt x="758" y="19216"/>
                    <a:pt x="3365" y="11395"/>
                  </a:cubicBezTo>
                  <a:cubicBezTo>
                    <a:pt x="5972" y="3575"/>
                    <a:pt x="13953" y="687"/>
                    <a:pt x="17803" y="8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9" name="Google Shape;1199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0" name="Google Shape;1200;p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1" name="Google Shape;1201;p101"/>
          <p:cNvSpPr txBox="1"/>
          <p:nvPr/>
        </p:nvSpPr>
        <p:spPr>
          <a:xfrm>
            <a:off x="1477800" y="2371650"/>
            <a:ext cx="6188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05.Stored items at Nilfisk Netherlands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02" name="Google Shape;1202;p10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PROJECT | NILFISK | </a:t>
            </a:r>
            <a:r>
              <a:rPr lang="nl" sz="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INTERCLEAN 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1"/>
          <p:cNvPicPr preferRelativeResize="0"/>
          <p:nvPr/>
        </p:nvPicPr>
        <p:blipFill rotWithShape="1">
          <a:blip r:embed="rId3">
            <a:alphaModFix/>
          </a:blip>
          <a:srcRect l="4997" t="8366" b="12331"/>
          <a:stretch/>
        </p:blipFill>
        <p:spPr>
          <a:xfrm>
            <a:off x="0" y="244750"/>
            <a:ext cx="8805673" cy="489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1"/>
          <p:cNvPicPr preferRelativeResize="0"/>
          <p:nvPr/>
        </p:nvPicPr>
        <p:blipFill rotWithShape="1">
          <a:blip r:embed="rId4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1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Realization 2024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52" name="Google Shape;152;p2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" name="Google Shape;1207;p102"/>
          <p:cNvSpPr/>
          <p:nvPr/>
        </p:nvSpPr>
        <p:spPr>
          <a:xfrm>
            <a:off x="0" y="0"/>
            <a:ext cx="25941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aseline="30000"/>
          </a:p>
        </p:txBody>
      </p:sp>
      <p:pic>
        <p:nvPicPr>
          <p:cNvPr id="1208" name="Google Shape;1208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9" name="Google Shape;1209;p102"/>
          <p:cNvSpPr txBox="1"/>
          <p:nvPr/>
        </p:nvSpPr>
        <p:spPr>
          <a:xfrm>
            <a:off x="6559000" y="199950"/>
            <a:ext cx="23496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Stored items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210" name="Google Shape;1210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1" name="Google Shape;1211;p102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PROJECT | NILFISK | </a:t>
            </a:r>
            <a:r>
              <a:rPr lang="nl" sz="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INTERCLEAN 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212" name="Google Shape;1212;p102"/>
          <p:cNvPicPr preferRelativeResize="0"/>
          <p:nvPr/>
        </p:nvPicPr>
        <p:blipFill rotWithShape="1">
          <a:blip r:embed="rId4">
            <a:alphaModFix/>
          </a:blip>
          <a:srcRect l="49090" t="43382" r="36477" b="28372"/>
          <a:stretch/>
        </p:blipFill>
        <p:spPr>
          <a:xfrm>
            <a:off x="2958024" y="751038"/>
            <a:ext cx="2594099" cy="3383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3" name="Google Shape;1213;p102"/>
          <p:cNvPicPr preferRelativeResize="0"/>
          <p:nvPr/>
        </p:nvPicPr>
        <p:blipFill rotWithShape="1">
          <a:blip r:embed="rId5">
            <a:alphaModFix/>
          </a:blip>
          <a:srcRect l="35576" t="42454" r="37887" b="15307"/>
          <a:stretch/>
        </p:blipFill>
        <p:spPr>
          <a:xfrm>
            <a:off x="5628850" y="751038"/>
            <a:ext cx="3189494" cy="3383623"/>
          </a:xfrm>
          <a:prstGeom prst="rect">
            <a:avLst/>
          </a:prstGeom>
          <a:noFill/>
          <a:ln>
            <a:noFill/>
          </a:ln>
        </p:spPr>
      </p:pic>
      <p:sp>
        <p:nvSpPr>
          <p:cNvPr id="1214" name="Google Shape;1214;p102"/>
          <p:cNvSpPr txBox="1"/>
          <p:nvPr/>
        </p:nvSpPr>
        <p:spPr>
          <a:xfrm>
            <a:off x="2958025" y="4216975"/>
            <a:ext cx="2134800" cy="6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Type 1 = H2400 mm x 100 mm</a:t>
            </a: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Quarter of a circle with the Diameter of 3200 mm </a:t>
            </a: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1 piece</a:t>
            </a: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15" name="Google Shape;1215;p102"/>
          <p:cNvSpPr txBox="1"/>
          <p:nvPr/>
        </p:nvSpPr>
        <p:spPr>
          <a:xfrm>
            <a:off x="5628850" y="4216975"/>
            <a:ext cx="30000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Type 2 = H2400 x 100 mm</a:t>
            </a: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105 degrees of a circle with the Diameter of 3800 mm </a:t>
            </a:r>
            <a:endParaRPr sz="7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3 pieces</a:t>
            </a:r>
            <a:endParaRPr/>
          </a:p>
        </p:txBody>
      </p:sp>
      <p:sp>
        <p:nvSpPr>
          <p:cNvPr id="1216" name="Google Shape;1216;p102"/>
          <p:cNvSpPr txBox="1"/>
          <p:nvPr/>
        </p:nvSpPr>
        <p:spPr>
          <a:xfrm>
            <a:off x="296700" y="839400"/>
            <a:ext cx="2297400" cy="4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5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Half-round walls</a:t>
            </a:r>
            <a:endParaRPr sz="85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5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- consisting of stained wooden slats </a:t>
            </a:r>
            <a:endParaRPr sz="9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p103"/>
          <p:cNvSpPr/>
          <p:nvPr/>
        </p:nvSpPr>
        <p:spPr>
          <a:xfrm>
            <a:off x="0" y="0"/>
            <a:ext cx="25941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22" name="Google Shape;1222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3" name="Google Shape;1223;p103"/>
          <p:cNvSpPr txBox="1"/>
          <p:nvPr/>
        </p:nvSpPr>
        <p:spPr>
          <a:xfrm>
            <a:off x="6559000" y="199950"/>
            <a:ext cx="23496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Stored items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224" name="Google Shape;1224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5" name="Google Shape;1225;p103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PROJECT | NILFISK | </a:t>
            </a:r>
            <a:r>
              <a:rPr lang="nl" sz="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INTERCLEAN 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226" name="Google Shape;1226;p103"/>
          <p:cNvPicPr preferRelativeResize="0"/>
          <p:nvPr/>
        </p:nvPicPr>
        <p:blipFill rotWithShape="1">
          <a:blip r:embed="rId4">
            <a:alphaModFix/>
          </a:blip>
          <a:srcRect l="61689" t="13486" r="18778" b="49796"/>
          <a:stretch/>
        </p:blipFill>
        <p:spPr>
          <a:xfrm>
            <a:off x="2886925" y="985275"/>
            <a:ext cx="3000003" cy="3758906"/>
          </a:xfrm>
          <a:prstGeom prst="rect">
            <a:avLst/>
          </a:prstGeom>
          <a:noFill/>
          <a:ln>
            <a:noFill/>
          </a:ln>
        </p:spPr>
      </p:pic>
      <p:sp>
        <p:nvSpPr>
          <p:cNvPr id="1227" name="Google Shape;1227;p103"/>
          <p:cNvSpPr txBox="1"/>
          <p:nvPr/>
        </p:nvSpPr>
        <p:spPr>
          <a:xfrm>
            <a:off x="6039850" y="4377600"/>
            <a:ext cx="2297400" cy="4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5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2x Round stage - white </a:t>
            </a:r>
            <a:endParaRPr sz="85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5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for product presentation</a:t>
            </a:r>
            <a:endParaRPr sz="9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" name="Google Shape;1232;p104"/>
          <p:cNvSpPr/>
          <p:nvPr/>
        </p:nvSpPr>
        <p:spPr>
          <a:xfrm>
            <a:off x="0" y="0"/>
            <a:ext cx="25941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33" name="Google Shape;1233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4" name="Google Shape;1234;p104"/>
          <p:cNvSpPr txBox="1"/>
          <p:nvPr/>
        </p:nvSpPr>
        <p:spPr>
          <a:xfrm>
            <a:off x="6559000" y="199950"/>
            <a:ext cx="23496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Stored items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235" name="Google Shape;1235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6" name="Google Shape;1236;p104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PROJECT | NILFISK | </a:t>
            </a:r>
            <a:r>
              <a:rPr lang="nl" sz="7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INTERCLEAN 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237" name="Google Shape;1237;p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23475" y="919475"/>
            <a:ext cx="5889500" cy="392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8" name="Google Shape;1238;p104"/>
          <p:cNvSpPr txBox="1"/>
          <p:nvPr/>
        </p:nvSpPr>
        <p:spPr>
          <a:xfrm>
            <a:off x="313125" y="3576125"/>
            <a:ext cx="2349600" cy="13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5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Wall (3.125x100x2.476mm) </a:t>
            </a:r>
            <a:endParaRPr sz="85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5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- double sided with FC pint </a:t>
            </a:r>
            <a:endParaRPr sz="85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5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5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Wall (4.680x100x2.476mm) </a:t>
            </a:r>
            <a:endParaRPr sz="85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5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- double sided with FC pint </a:t>
            </a:r>
            <a:endParaRPr sz="85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5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5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Wall (3.000x50x2.476mm) </a:t>
            </a:r>
            <a:endParaRPr sz="85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5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- one sided with FC pint </a:t>
            </a:r>
            <a:endParaRPr sz="85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3" name="Google Shape;1243;p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4" name="Google Shape;1244;p105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1245" name="Google Shape;1245;p105"/>
          <p:cNvPicPr preferRelativeResize="0"/>
          <p:nvPr/>
        </p:nvPicPr>
        <p:blipFill rotWithShape="1">
          <a:blip r:embed="rId4">
            <a:alphaModFix/>
          </a:blip>
          <a:srcRect l="23124" b="4205"/>
          <a:stretch/>
        </p:blipFill>
        <p:spPr>
          <a:xfrm>
            <a:off x="0" y="-23250"/>
            <a:ext cx="6248852" cy="519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6" name="Google Shape;1246;p105"/>
          <p:cNvPicPr preferRelativeResize="0"/>
          <p:nvPr/>
        </p:nvPicPr>
        <p:blipFill rotWithShape="1">
          <a:blip r:embed="rId5">
            <a:alphaModFix/>
          </a:blip>
          <a:srcRect l="9068" r="9084"/>
          <a:stretch/>
        </p:blipFill>
        <p:spPr>
          <a:xfrm>
            <a:off x="0" y="-23250"/>
            <a:ext cx="9306826" cy="519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7" name="Google Shape;1247;p1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12550" y="3475900"/>
            <a:ext cx="5338074" cy="64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8" name="Google Shape;1248;p10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39275" y="914050"/>
            <a:ext cx="2978028" cy="1254899"/>
          </a:xfrm>
          <a:prstGeom prst="rect">
            <a:avLst/>
          </a:prstGeom>
          <a:noFill/>
          <a:ln>
            <a:noFill/>
          </a:ln>
        </p:spPr>
      </p:pic>
      <p:sp>
        <p:nvSpPr>
          <p:cNvPr id="1249" name="Google Shape;1249;p105"/>
          <p:cNvSpPr txBox="1"/>
          <p:nvPr/>
        </p:nvSpPr>
        <p:spPr>
          <a:xfrm>
            <a:off x="4097750" y="3632563"/>
            <a:ext cx="31356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1100" i="1">
                <a:solidFill>
                  <a:srgbClr val="595959"/>
                </a:solidFill>
                <a:latin typeface="Georgia"/>
                <a:ea typeface="Georgia"/>
                <a:cs typeface="Georgia"/>
                <a:sym typeface="Georgia"/>
              </a:rPr>
              <a:t>Do you have any questions? Just give us a call!</a:t>
            </a:r>
            <a:endParaRPr sz="1100" i="1">
              <a:solidFill>
                <a:srgbClr val="595959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250" name="Google Shape;1250;p10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328050" y="3752362"/>
            <a:ext cx="151250" cy="11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1" name="Google Shape;1251;p105"/>
          <p:cNvSpPr txBox="1"/>
          <p:nvPr/>
        </p:nvSpPr>
        <p:spPr>
          <a:xfrm>
            <a:off x="7574000" y="3630700"/>
            <a:ext cx="1379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595959"/>
                </a:solidFill>
                <a:latin typeface="Roboto Medium"/>
                <a:ea typeface="Roboto Medium"/>
                <a:cs typeface="Roboto Medium"/>
                <a:sym typeface="Roboto Medium"/>
              </a:rPr>
              <a:t>+31(0)71 - 744 00 48</a:t>
            </a:r>
            <a:endParaRPr sz="1000">
              <a:solidFill>
                <a:srgbClr val="59595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252" name="Google Shape;1252;p105"/>
          <p:cNvSpPr txBox="1"/>
          <p:nvPr/>
        </p:nvSpPr>
        <p:spPr>
          <a:xfrm>
            <a:off x="5639275" y="4398375"/>
            <a:ext cx="28473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5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The Brandscape Agency is part of Elles &amp; Hellen - Decor &amp; Architectuur B.V. All requests and assignments are made on the basis of the General Terms and Conditions of Elles &amp; Hellen - Decor &amp; Architectuur these can be found on our website.</a:t>
            </a:r>
            <a:endParaRPr sz="5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3" name="Google Shape;1253;p105"/>
          <p:cNvSpPr txBox="1"/>
          <p:nvPr/>
        </p:nvSpPr>
        <p:spPr>
          <a:xfrm>
            <a:off x="5639275" y="2256100"/>
            <a:ext cx="3107100" cy="9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The Brandscape Agency </a:t>
            </a:r>
            <a:r>
              <a:rPr lang="nl" sz="700">
                <a:solidFill>
                  <a:srgbClr val="6DCF77"/>
                </a:solidFill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nl" sz="700">
                <a:solidFill>
                  <a:srgbClr val="6885FF"/>
                </a:solidFill>
                <a:latin typeface="Roboto Medium"/>
                <a:ea typeface="Roboto Medium"/>
                <a:cs typeface="Roboto Medium"/>
                <a:sym typeface="Roboto Medium"/>
              </a:rPr>
              <a:t>|</a:t>
            </a:r>
            <a:r>
              <a:rPr lang="nl" sz="700">
                <a:solidFill>
                  <a:srgbClr val="6DCF77"/>
                </a:solidFill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Weversbaan 19</a:t>
            </a:r>
            <a:r>
              <a:rPr lang="nl" sz="700">
                <a:solidFill>
                  <a:srgbClr val="6DCF77"/>
                </a:solidFill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2352 BZ </a:t>
            </a:r>
            <a:r>
              <a:rPr lang="nl" sz="700">
                <a:solidFill>
                  <a:srgbClr val="6885FF"/>
                </a:solidFill>
                <a:latin typeface="Roboto Medium"/>
                <a:ea typeface="Roboto Medium"/>
                <a:cs typeface="Roboto Medium"/>
                <a:sym typeface="Roboto Medium"/>
              </a:rPr>
              <a:t>|</a:t>
            </a: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 Leiderdorp </a:t>
            </a:r>
            <a:r>
              <a:rPr lang="nl" sz="700">
                <a:solidFill>
                  <a:srgbClr val="6885FF"/>
                </a:solidFill>
                <a:latin typeface="Roboto Medium"/>
                <a:ea typeface="Roboto Medium"/>
                <a:cs typeface="Roboto Medium"/>
                <a:sym typeface="Roboto Medium"/>
              </a:rPr>
              <a:t>|</a:t>
            </a: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   </a:t>
            </a:r>
            <a:endParaRPr sz="700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T 071- 744 00 48 </a:t>
            </a:r>
            <a:r>
              <a:rPr lang="nl" sz="700">
                <a:solidFill>
                  <a:srgbClr val="6885FF"/>
                </a:solidFill>
              </a:rPr>
              <a:t>| </a:t>
            </a: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hello@thebrandscapeagency.com </a:t>
            </a:r>
            <a:r>
              <a:rPr lang="nl" sz="700">
                <a:solidFill>
                  <a:srgbClr val="6885FF"/>
                </a:solidFill>
                <a:latin typeface="Roboto Medium"/>
                <a:ea typeface="Roboto Medium"/>
                <a:cs typeface="Roboto Medium"/>
                <a:sym typeface="Roboto Medium"/>
              </a:rPr>
              <a:t>|</a:t>
            </a: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  </a:t>
            </a:r>
            <a:endParaRPr sz="700">
              <a:solidFill>
                <a:srgbClr val="6885FF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IBAN NL94RABO0322881099</a:t>
            </a:r>
            <a:r>
              <a:rPr lang="nl" sz="700">
                <a:solidFill>
                  <a:srgbClr val="718686"/>
                </a:solidFill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nl" sz="700">
                <a:solidFill>
                  <a:srgbClr val="6885FF"/>
                </a:solidFill>
                <a:latin typeface="Roboto Medium"/>
                <a:ea typeface="Roboto Medium"/>
                <a:cs typeface="Roboto Medium"/>
                <a:sym typeface="Roboto Medium"/>
              </a:rPr>
              <a:t>|</a:t>
            </a: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 KVK 68135130 </a:t>
            </a:r>
            <a:r>
              <a:rPr lang="nl" sz="700">
                <a:solidFill>
                  <a:srgbClr val="6885FF"/>
                </a:solidFill>
              </a:rPr>
              <a:t>|</a:t>
            </a:r>
            <a:r>
              <a:rPr lang="nl" sz="700">
                <a:solidFill>
                  <a:srgbClr val="6DCF77"/>
                </a:solidFill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BTW NL857316473B01 </a:t>
            </a:r>
            <a:r>
              <a:rPr lang="nl" sz="700">
                <a:solidFill>
                  <a:srgbClr val="6885FF"/>
                </a:solidFill>
                <a:latin typeface="Roboto Medium"/>
                <a:ea typeface="Roboto Medium"/>
                <a:cs typeface="Roboto Medium"/>
                <a:sym typeface="Roboto Medium"/>
              </a:rPr>
              <a:t>|</a:t>
            </a:r>
            <a:r>
              <a:rPr lang="nl" sz="700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nl" sz="700">
                <a:solidFill>
                  <a:srgbClr val="6885FF"/>
                </a:solidFill>
                <a:latin typeface="Roboto Medium"/>
                <a:ea typeface="Roboto Medium"/>
                <a:cs typeface="Roboto Medium"/>
                <a:sym typeface="Roboto Medium"/>
              </a:rPr>
              <a:t> </a:t>
            </a:r>
            <a:r>
              <a:rPr lang="nl" sz="700" u="sng">
                <a:solidFill>
                  <a:srgbClr val="000000"/>
                </a:solidFill>
                <a:latin typeface="Roboto Medium"/>
                <a:ea typeface="Roboto Medium"/>
                <a:cs typeface="Roboto Medium"/>
                <a:sym typeface="Roboto Medium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www.thebrandscapeagency.com</a:t>
            </a:r>
            <a:endParaRPr sz="700" u="sng">
              <a:solidFill>
                <a:srgbClr val="000000"/>
              </a:solidFill>
              <a:latin typeface="Roboto Medium"/>
              <a:ea typeface="Roboto Medium"/>
              <a:cs typeface="Roboto Medium"/>
              <a:sym typeface="Roboto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rgbClr val="59595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p106"/>
          <p:cNvSpPr/>
          <p:nvPr/>
        </p:nvSpPr>
        <p:spPr>
          <a:xfrm>
            <a:off x="-1235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59" name="Google Shape;1259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0" name="Google Shape;1260;p106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261" name="Google Shape;1261;p106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TOP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262" name="Google Shape;1262;p106"/>
          <p:cNvPicPr preferRelativeResize="0"/>
          <p:nvPr/>
        </p:nvPicPr>
        <p:blipFill rotWithShape="1">
          <a:blip r:embed="rId4">
            <a:alphaModFix/>
          </a:blip>
          <a:srcRect l="14837" t="8388" r="18389" b="13069"/>
          <a:stretch/>
        </p:blipFill>
        <p:spPr>
          <a:xfrm>
            <a:off x="1535326" y="577139"/>
            <a:ext cx="6221102" cy="3747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63" name="Google Shape;1263;p106"/>
          <p:cNvCxnSpPr/>
          <p:nvPr/>
        </p:nvCxnSpPr>
        <p:spPr>
          <a:xfrm>
            <a:off x="1524225" y="2840925"/>
            <a:ext cx="2220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64" name="Google Shape;1264;p106"/>
          <p:cNvCxnSpPr/>
          <p:nvPr/>
        </p:nvCxnSpPr>
        <p:spPr>
          <a:xfrm>
            <a:off x="5387300" y="2711775"/>
            <a:ext cx="2448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65" name="Google Shape;1265;p106"/>
          <p:cNvCxnSpPr/>
          <p:nvPr/>
        </p:nvCxnSpPr>
        <p:spPr>
          <a:xfrm>
            <a:off x="5230063" y="800238"/>
            <a:ext cx="0" cy="986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6" name="Google Shape;1266;p106"/>
          <p:cNvSpPr txBox="1"/>
          <p:nvPr/>
        </p:nvSpPr>
        <p:spPr>
          <a:xfrm>
            <a:off x="3789738" y="46063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/>
          </a:p>
        </p:txBody>
      </p:sp>
      <p:sp>
        <p:nvSpPr>
          <p:cNvPr id="1267" name="Google Shape;1267;p106"/>
          <p:cNvSpPr txBox="1"/>
          <p:nvPr/>
        </p:nvSpPr>
        <p:spPr>
          <a:xfrm>
            <a:off x="7835350" y="27810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68" name="Google Shape;1268;p106"/>
          <p:cNvSpPr txBox="1"/>
          <p:nvPr/>
        </p:nvSpPr>
        <p:spPr>
          <a:xfrm>
            <a:off x="-548775" y="2639388"/>
            <a:ext cx="20052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Hospitality counter </a:t>
            </a:r>
            <a:b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with seating (no kitchen)</a:t>
            </a:r>
            <a:endParaRPr/>
          </a:p>
        </p:txBody>
      </p:sp>
      <p:cxnSp>
        <p:nvCxnSpPr>
          <p:cNvPr id="1269" name="Google Shape;1269;p106"/>
          <p:cNvCxnSpPr/>
          <p:nvPr/>
        </p:nvCxnSpPr>
        <p:spPr>
          <a:xfrm rot="10800000" flipH="1">
            <a:off x="1555525" y="2116400"/>
            <a:ext cx="2037600" cy="15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70" name="Google Shape;1270;p106"/>
          <p:cNvSpPr txBox="1"/>
          <p:nvPr/>
        </p:nvSpPr>
        <p:spPr>
          <a:xfrm>
            <a:off x="-320025" y="1920900"/>
            <a:ext cx="154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Large storage room</a:t>
            </a:r>
            <a:endParaRPr/>
          </a:p>
        </p:txBody>
      </p:sp>
      <p:cxnSp>
        <p:nvCxnSpPr>
          <p:cNvPr id="1271" name="Google Shape;1271;p106"/>
          <p:cNvCxnSpPr/>
          <p:nvPr/>
        </p:nvCxnSpPr>
        <p:spPr>
          <a:xfrm>
            <a:off x="1391500" y="3155988"/>
            <a:ext cx="1984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72" name="Google Shape;1272;p106"/>
          <p:cNvSpPr txBox="1"/>
          <p:nvPr/>
        </p:nvSpPr>
        <p:spPr>
          <a:xfrm>
            <a:off x="-343425" y="3339600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Meeting area</a:t>
            </a:r>
            <a:endParaRPr/>
          </a:p>
        </p:txBody>
      </p:sp>
      <p:cxnSp>
        <p:nvCxnSpPr>
          <p:cNvPr id="1273" name="Google Shape;1273;p106"/>
          <p:cNvCxnSpPr/>
          <p:nvPr/>
        </p:nvCxnSpPr>
        <p:spPr>
          <a:xfrm rot="10800000" flipH="1">
            <a:off x="1532075" y="1772275"/>
            <a:ext cx="678300" cy="3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74" name="Google Shape;1274;p106"/>
          <p:cNvCxnSpPr/>
          <p:nvPr/>
        </p:nvCxnSpPr>
        <p:spPr>
          <a:xfrm>
            <a:off x="1280413" y="3499500"/>
            <a:ext cx="2247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75" name="Google Shape;1275;p106"/>
          <p:cNvCxnSpPr/>
          <p:nvPr/>
        </p:nvCxnSpPr>
        <p:spPr>
          <a:xfrm>
            <a:off x="7076650" y="2934900"/>
            <a:ext cx="75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76" name="Google Shape;1276;p106"/>
          <p:cNvSpPr txBox="1"/>
          <p:nvPr/>
        </p:nvSpPr>
        <p:spPr>
          <a:xfrm>
            <a:off x="7579525" y="359386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77" name="Google Shape;1277;p106"/>
          <p:cNvCxnSpPr/>
          <p:nvPr/>
        </p:nvCxnSpPr>
        <p:spPr>
          <a:xfrm>
            <a:off x="6125200" y="3747775"/>
            <a:ext cx="1453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78" name="Google Shape;1278;p106"/>
          <p:cNvSpPr txBox="1"/>
          <p:nvPr/>
        </p:nvSpPr>
        <p:spPr>
          <a:xfrm>
            <a:off x="-343475" y="1547588"/>
            <a:ext cx="1547700" cy="4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r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Demo area with Dryft on stage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79" name="Google Shape;1279;p106"/>
          <p:cNvSpPr txBox="1"/>
          <p:nvPr/>
        </p:nvSpPr>
        <p:spPr>
          <a:xfrm>
            <a:off x="7835325" y="2557863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Product presentation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80" name="Google Shape;1280;p106"/>
          <p:cNvSpPr txBox="1"/>
          <p:nvPr/>
        </p:nvSpPr>
        <p:spPr>
          <a:xfrm>
            <a:off x="7835350" y="2334750"/>
            <a:ext cx="1325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81" name="Google Shape;1281;p106"/>
          <p:cNvCxnSpPr>
            <a:endCxn id="1280" idx="1"/>
          </p:cNvCxnSpPr>
          <p:nvPr/>
        </p:nvCxnSpPr>
        <p:spPr>
          <a:xfrm>
            <a:off x="5426050" y="2488650"/>
            <a:ext cx="2409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82" name="Google Shape;1282;p106"/>
          <p:cNvSpPr txBox="1"/>
          <p:nvPr/>
        </p:nvSpPr>
        <p:spPr>
          <a:xfrm>
            <a:off x="5387300" y="460638"/>
            <a:ext cx="1594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Video screen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83" name="Google Shape;1283;p106"/>
          <p:cNvCxnSpPr/>
          <p:nvPr/>
        </p:nvCxnSpPr>
        <p:spPr>
          <a:xfrm>
            <a:off x="5644488" y="800238"/>
            <a:ext cx="0" cy="11889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84" name="Google Shape;1284;p106"/>
          <p:cNvCxnSpPr/>
          <p:nvPr/>
        </p:nvCxnSpPr>
        <p:spPr>
          <a:xfrm flipH="1">
            <a:off x="4751438" y="3647388"/>
            <a:ext cx="1200" cy="8661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85" name="Google Shape;1285;p106"/>
          <p:cNvSpPr txBox="1"/>
          <p:nvPr/>
        </p:nvSpPr>
        <p:spPr>
          <a:xfrm>
            <a:off x="4319400" y="4513500"/>
            <a:ext cx="1325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Lounge / meeting area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p107"/>
          <p:cNvSpPr/>
          <p:nvPr/>
        </p:nvSpPr>
        <p:spPr>
          <a:xfrm>
            <a:off x="-1235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91" name="Google Shape;1291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2" name="Google Shape;1292;p107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293" name="Google Shape;1293;p107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DIMENSIONS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294" name="Google Shape;1294;p107"/>
          <p:cNvPicPr preferRelativeResize="0"/>
          <p:nvPr/>
        </p:nvPicPr>
        <p:blipFill rotWithShape="1">
          <a:blip r:embed="rId4">
            <a:alphaModFix/>
          </a:blip>
          <a:srcRect l="19793" t="6809" r="11359" b="13081"/>
          <a:stretch/>
        </p:blipFill>
        <p:spPr>
          <a:xfrm>
            <a:off x="1264300" y="485363"/>
            <a:ext cx="7001999" cy="41727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95" name="Google Shape;1295;p107"/>
          <p:cNvCxnSpPr/>
          <p:nvPr/>
        </p:nvCxnSpPr>
        <p:spPr>
          <a:xfrm>
            <a:off x="854076" y="2641225"/>
            <a:ext cx="1152600" cy="1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96" name="Google Shape;1296;p107"/>
          <p:cNvSpPr txBox="1"/>
          <p:nvPr/>
        </p:nvSpPr>
        <p:spPr>
          <a:xfrm>
            <a:off x="313126" y="2490775"/>
            <a:ext cx="1521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nl" sz="800">
                <a:solidFill>
                  <a:srgbClr val="222222"/>
                </a:solidFill>
                <a:latin typeface="Roboto Light"/>
                <a:ea typeface="Roboto Light"/>
                <a:cs typeface="Roboto Light"/>
                <a:sym typeface="Roboto Light"/>
              </a:rPr>
              <a:t>23 m2</a:t>
            </a:r>
            <a:endParaRPr sz="800">
              <a:solidFill>
                <a:srgbClr val="22222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97" name="Google Shape;1297;p107"/>
          <p:cNvSpPr/>
          <p:nvPr/>
        </p:nvSpPr>
        <p:spPr>
          <a:xfrm>
            <a:off x="1419200" y="1299150"/>
            <a:ext cx="1084500" cy="3008700"/>
          </a:xfrm>
          <a:prstGeom prst="rect">
            <a:avLst/>
          </a:prstGeom>
          <a:solidFill>
            <a:srgbClr val="E69EEA">
              <a:alpha val="3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8" name="Google Shape;1298;p107"/>
          <p:cNvSpPr/>
          <p:nvPr/>
        </p:nvSpPr>
        <p:spPr>
          <a:xfrm>
            <a:off x="2505225" y="1299150"/>
            <a:ext cx="1240500" cy="1191600"/>
          </a:xfrm>
          <a:prstGeom prst="rect">
            <a:avLst/>
          </a:prstGeom>
          <a:solidFill>
            <a:srgbClr val="E69EEA">
              <a:alpha val="3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3" name="Google Shape;1303;p108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4" name="Google Shape;1304;p1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5" name="Google Shape;1305;p108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306" name="Google Shape;1306;p108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BIRDEYE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307" name="Google Shape;1307;p108"/>
          <p:cNvPicPr preferRelativeResize="0"/>
          <p:nvPr/>
        </p:nvPicPr>
        <p:blipFill rotWithShape="1">
          <a:blip r:embed="rId5">
            <a:alphaModFix/>
          </a:blip>
          <a:srcRect l="6584" t="9238" r="16587" b="5459"/>
          <a:stretch/>
        </p:blipFill>
        <p:spPr>
          <a:xfrm>
            <a:off x="132275" y="1197025"/>
            <a:ext cx="6254223" cy="35567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8" name="Google Shape;1308;p108"/>
          <p:cNvSpPr txBox="1"/>
          <p:nvPr/>
        </p:nvSpPr>
        <p:spPr>
          <a:xfrm>
            <a:off x="6322100" y="1901075"/>
            <a:ext cx="1877400" cy="214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59595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PRODUCTS IN LAYOUT </a:t>
            </a: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MLI /CS7500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SC550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VP25 (similar size to SC25)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Dryft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VU200 New Stick Vacuum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New Canister Vac range x 2</a:t>
            </a:r>
            <a:b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MH3-8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MC 1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nl" sz="800" b="1">
                <a:solidFill>
                  <a:srgbClr val="191919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19191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800">
              <a:solidFill>
                <a:srgbClr val="222222"/>
              </a:solidFill>
              <a:highlight>
                <a:schemeClr val="lt1"/>
              </a:highlight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595959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3" name="Google Shape;1313;p109"/>
          <p:cNvPicPr preferRelativeResize="0"/>
          <p:nvPr/>
        </p:nvPicPr>
        <p:blipFill rotWithShape="1">
          <a:blip r:embed="rId3">
            <a:alphaModFix/>
          </a:blip>
          <a:srcRect t="3591" b="3591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4" name="Google Shape;1314;p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5" name="Google Shape;1315;p109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316" name="Google Shape;1316;p109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VISITORS 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317" name="Google Shape;1317;p109"/>
          <p:cNvPicPr preferRelativeResize="0"/>
          <p:nvPr/>
        </p:nvPicPr>
        <p:blipFill rotWithShape="1">
          <a:blip r:embed="rId5">
            <a:alphaModFix/>
          </a:blip>
          <a:srcRect l="357" r="357"/>
          <a:stretch/>
        </p:blipFill>
        <p:spPr>
          <a:xfrm>
            <a:off x="134650" y="388601"/>
            <a:ext cx="8958525" cy="462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p110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F8F4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23" name="Google Shape;1323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4" name="Google Shape;1324;p110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325" name="Google Shape;1325;p110"/>
          <p:cNvSpPr txBox="1"/>
          <p:nvPr/>
        </p:nvSpPr>
        <p:spPr>
          <a:xfrm>
            <a:off x="5908575" y="199950"/>
            <a:ext cx="3000000" cy="55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200" i="1">
                <a:latin typeface="Georgia"/>
                <a:ea typeface="Georgia"/>
                <a:cs typeface="Georgia"/>
                <a:sym typeface="Georgia"/>
              </a:rPr>
              <a:t>Stand design</a:t>
            </a:r>
            <a:r>
              <a:rPr lang="nl" sz="1200" i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/ Milan</a:t>
            </a:r>
            <a:endParaRPr sz="12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1000">
                <a:solidFill>
                  <a:srgbClr val="191919"/>
                </a:solidFill>
                <a:latin typeface="Roboto Light"/>
                <a:ea typeface="Roboto Light"/>
                <a:cs typeface="Roboto Light"/>
                <a:sym typeface="Roboto Light"/>
              </a:rPr>
              <a:t>OVERVIEW</a:t>
            </a:r>
            <a:endParaRPr sz="1000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326" name="Google Shape;1326;p110"/>
          <p:cNvSpPr txBox="1"/>
          <p:nvPr/>
        </p:nvSpPr>
        <p:spPr>
          <a:xfrm>
            <a:off x="6040975" y="1089550"/>
            <a:ext cx="2867700" cy="370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 b="1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SPECIFICATIONS</a:t>
            </a: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square truss (16 x 8  x +- 6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 for trussing 16 x 8 x 1 meter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Banners for legs 60 x 500 cm - 10 pieces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2 x voile circles (4000 m diameter - H 1m)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Full colour printed stickers on wooden floor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Large full colour printed storage space (3.300x3000x2.500mm) with 65 inch LCD screen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Bar with 3 stools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Standing table with three stools (2x)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Two lounge chairs + small table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Two walls (2.150x100x2.500 mm)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One with 65 inch screen</a:t>
            </a:r>
            <a:endParaRPr sz="800">
              <a:solidFill>
                <a:srgbClr val="222222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Big stage (6.500x1.600x600/400mm)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Small round stage (D1000 x H200) for Dryft in Demo area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Curved printed wall (2.500x100x2.100 mm)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Fencing for demo area (14 m)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Tree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279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800"/>
              <a:buFont typeface="Roboto"/>
              <a:buChar char="●"/>
            </a:pPr>
            <a:r>
              <a:rPr lang="nl" sz="800">
                <a:solidFill>
                  <a:srgbClr val="222222"/>
                </a:solidFill>
                <a:latin typeface="Roboto"/>
                <a:ea typeface="Roboto"/>
                <a:cs typeface="Roboto"/>
                <a:sym typeface="Roboto"/>
              </a:rPr>
              <a:t>Information sign (9x)</a:t>
            </a: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22222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27" name="Google Shape;1327;p110"/>
          <p:cNvPicPr preferRelativeResize="0"/>
          <p:nvPr/>
        </p:nvPicPr>
        <p:blipFill rotWithShape="1">
          <a:blip r:embed="rId4">
            <a:alphaModFix/>
          </a:blip>
          <a:srcRect l="6497" t="8213" r="17155" b="7018"/>
          <a:stretch/>
        </p:blipFill>
        <p:spPr>
          <a:xfrm>
            <a:off x="0" y="1150325"/>
            <a:ext cx="6146074" cy="349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" name="Google Shape;1332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5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3" name="Google Shape;1333;p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125" y="303800"/>
            <a:ext cx="1240648" cy="8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4" name="Google Shape;1334;p111"/>
          <p:cNvSpPr txBox="1"/>
          <p:nvPr/>
        </p:nvSpPr>
        <p:spPr>
          <a:xfrm>
            <a:off x="1633525" y="199950"/>
            <a:ext cx="30000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" sz="700">
                <a:latin typeface="Helvetica Neue Light"/>
                <a:ea typeface="Helvetica Neue Light"/>
                <a:cs typeface="Helvetica Neue Light"/>
                <a:sym typeface="Helvetica Neue Light"/>
              </a:rPr>
              <a:t>NILFISK 2025</a:t>
            </a:r>
            <a:endParaRPr sz="700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335" name="Google Shape;1335;p111"/>
          <p:cNvSpPr txBox="1"/>
          <p:nvPr/>
        </p:nvSpPr>
        <p:spPr>
          <a:xfrm>
            <a:off x="1357350" y="2264300"/>
            <a:ext cx="6429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191919"/>
                </a:solidFill>
                <a:latin typeface="Georgia"/>
                <a:ea typeface="Georgia"/>
                <a:cs typeface="Georgia"/>
                <a:sym typeface="Georgia"/>
              </a:rPr>
              <a:t>London - Initial design </a:t>
            </a:r>
            <a:endParaRPr sz="2400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i="1">
              <a:solidFill>
                <a:srgbClr val="191919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>
              <a:solidFill>
                <a:srgbClr val="19191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CC8E258210344A9FE922C0D29B270" ma:contentTypeVersion="16" ma:contentTypeDescription="Create a new document." ma:contentTypeScope="" ma:versionID="7f75597d7fbcce4bb4c5659ebeb6e82c">
  <xsd:schema xmlns:xsd="http://www.w3.org/2001/XMLSchema" xmlns:xs="http://www.w3.org/2001/XMLSchema" xmlns:p="http://schemas.microsoft.com/office/2006/metadata/properties" xmlns:ns2="6903b321-3545-4bfc-b111-7702843b6d40" xmlns:ns3="c56df868-51cc-4d63-9bd1-3347174802f5" targetNamespace="http://schemas.microsoft.com/office/2006/metadata/properties" ma:root="true" ma:fieldsID="937ca9a4be471557c120f3c6080bf290" ns2:_="" ns3:_="">
    <xsd:import namespace="6903b321-3545-4bfc-b111-7702843b6d40"/>
    <xsd:import namespace="c56df868-51cc-4d63-9bd1-3347174802f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03b321-3545-4bfc-b111-7702843b6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4d3e637-ff8d-4400-8b4f-c20cae65de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6df868-51cc-4d63-9bd1-3347174802f5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7cfb0581-86ba-4f70-b3d8-e2806a0a35f0}" ma:internalName="TaxCatchAll" ma:showField="CatchAllData" ma:web="c56df868-51cc-4d63-9bd1-3347174802f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903b321-3545-4bfc-b111-7702843b6d40">
      <Terms xmlns="http://schemas.microsoft.com/office/infopath/2007/PartnerControls"/>
    </lcf76f155ced4ddcb4097134ff3c332f>
    <TaxCatchAll xmlns="c56df868-51cc-4d63-9bd1-3347174802f5" xsi:nil="true"/>
  </documentManagement>
</p:properties>
</file>

<file path=customXml/itemProps1.xml><?xml version="1.0" encoding="utf-8"?>
<ds:datastoreItem xmlns:ds="http://schemas.openxmlformats.org/officeDocument/2006/customXml" ds:itemID="{17BE3849-42A7-4FEF-B748-8D90E643292D}"/>
</file>

<file path=customXml/itemProps2.xml><?xml version="1.0" encoding="utf-8"?>
<ds:datastoreItem xmlns:ds="http://schemas.openxmlformats.org/officeDocument/2006/customXml" ds:itemID="{A1E48121-FC71-42D4-8674-D5F9A58E6FEA}"/>
</file>

<file path=customXml/itemProps3.xml><?xml version="1.0" encoding="utf-8"?>
<ds:datastoreItem xmlns:ds="http://schemas.openxmlformats.org/officeDocument/2006/customXml" ds:itemID="{B1801ACA-3E68-4D77-973D-5AC2D9E0B4F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6943</Words>
  <Application>Microsoft Office PowerPoint</Application>
  <PresentationFormat>Presentazione su schermo (16:9)</PresentationFormat>
  <Paragraphs>1570</Paragraphs>
  <Slides>163</Slides>
  <Notes>163</Notes>
  <HiddenSlides>67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163</vt:i4>
      </vt:variant>
    </vt:vector>
  </HeadingPairs>
  <TitlesOfParts>
    <vt:vector size="170" baseType="lpstr">
      <vt:lpstr>Helvetica Neue Light</vt:lpstr>
      <vt:lpstr>Arial</vt:lpstr>
      <vt:lpstr>Roboto</vt:lpstr>
      <vt:lpstr>Roboto Medium</vt:lpstr>
      <vt:lpstr>Georgia</vt:lpstr>
      <vt:lpstr>Roboto Light</vt:lpstr>
      <vt:lpstr>Simple Light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Giuliana Mandirola</cp:lastModifiedBy>
  <cp:revision>1</cp:revision>
  <dcterms:modified xsi:type="dcterms:W3CDTF">2025-05-20T15:52:38Z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af657d4-2045-4871-9872-e323e3545d60_Enabled">
    <vt:lpwstr>true</vt:lpwstr>
  </property>
  <property fmtid="{D5CDD505-2E9C-101B-9397-08002B2CF9AE}" pid="3" name="MSIP_Label_8af657d4-2045-4871-9872-e323e3545d60_SetDate">
    <vt:lpwstr>2025-05-20T15:52:37Z</vt:lpwstr>
  </property>
  <property fmtid="{D5CDD505-2E9C-101B-9397-08002B2CF9AE}" pid="4" name="MSIP_Label_8af657d4-2045-4871-9872-e323e3545d60_Method">
    <vt:lpwstr>Standard</vt:lpwstr>
  </property>
  <property fmtid="{D5CDD505-2E9C-101B-9397-08002B2CF9AE}" pid="5" name="MSIP_Label_8af657d4-2045-4871-9872-e323e3545d60_Name">
    <vt:lpwstr>Open sublabel</vt:lpwstr>
  </property>
  <property fmtid="{D5CDD505-2E9C-101B-9397-08002B2CF9AE}" pid="6" name="MSIP_Label_8af657d4-2045-4871-9872-e323e3545d60_SiteId">
    <vt:lpwstr>753c5d99-05be-4237-b4c5-fdb2e6b32ab2</vt:lpwstr>
  </property>
  <property fmtid="{D5CDD505-2E9C-101B-9397-08002B2CF9AE}" pid="7" name="MSIP_Label_8af657d4-2045-4871-9872-e323e3545d60_ActionId">
    <vt:lpwstr>74ae17f3-ffeb-46f6-9760-6e4baac3f369</vt:lpwstr>
  </property>
  <property fmtid="{D5CDD505-2E9C-101B-9397-08002B2CF9AE}" pid="8" name="MSIP_Label_8af657d4-2045-4871-9872-e323e3545d60_ContentBits">
    <vt:lpwstr>0</vt:lpwstr>
  </property>
  <property fmtid="{D5CDD505-2E9C-101B-9397-08002B2CF9AE}" pid="9" name="MSIP_Label_8af657d4-2045-4871-9872-e323e3545d60_Tag">
    <vt:lpwstr>10, 3, 0, 1</vt:lpwstr>
  </property>
  <property fmtid="{D5CDD505-2E9C-101B-9397-08002B2CF9AE}" pid="10" name="ContentTypeId">
    <vt:lpwstr>0x01010066ACC8E258210344A9FE922C0D29B270</vt:lpwstr>
  </property>
</Properties>
</file>